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453" r:id="rId2"/>
    <p:sldId id="500" r:id="rId3"/>
    <p:sldId id="499" r:id="rId4"/>
    <p:sldId id="502" r:id="rId5"/>
    <p:sldId id="504" r:id="rId6"/>
    <p:sldId id="503" r:id="rId7"/>
    <p:sldId id="505" r:id="rId8"/>
    <p:sldId id="526" r:id="rId9"/>
    <p:sldId id="528" r:id="rId10"/>
    <p:sldId id="506" r:id="rId11"/>
    <p:sldId id="529" r:id="rId12"/>
    <p:sldId id="458" r:id="rId13"/>
    <p:sldId id="462" r:id="rId14"/>
    <p:sldId id="464" r:id="rId15"/>
    <p:sldId id="466" r:id="rId16"/>
    <p:sldId id="468" r:id="rId17"/>
    <p:sldId id="469" r:id="rId18"/>
    <p:sldId id="471" r:id="rId19"/>
    <p:sldId id="550" r:id="rId20"/>
    <p:sldId id="476" r:id="rId21"/>
    <p:sldId id="477" r:id="rId22"/>
    <p:sldId id="478" r:id="rId23"/>
    <p:sldId id="482" r:id="rId24"/>
    <p:sldId id="494" r:id="rId25"/>
    <p:sldId id="496" r:id="rId26"/>
    <p:sldId id="483" r:id="rId27"/>
    <p:sldId id="495" r:id="rId28"/>
    <p:sldId id="497" r:id="rId29"/>
    <p:sldId id="551" r:id="rId30"/>
    <p:sldId id="541" r:id="rId31"/>
    <p:sldId id="486" r:id="rId32"/>
    <p:sldId id="532" r:id="rId33"/>
    <p:sldId id="490" r:id="rId34"/>
    <p:sldId id="491" r:id="rId3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Arial" charset="0"/>
        <a:ea typeface="ＭＳ Ｐゴシック" charset="-128"/>
        <a:cs typeface="+mn-cs"/>
      </a:defRPr>
    </a:lvl1pPr>
    <a:lvl2pPr marL="457200" algn="l" rtl="0" fontAlgn="base">
      <a:spcBef>
        <a:spcPct val="0"/>
      </a:spcBef>
      <a:spcAft>
        <a:spcPct val="0"/>
      </a:spcAft>
      <a:defRPr sz="3200" kern="1200">
        <a:solidFill>
          <a:schemeClr val="tx1"/>
        </a:solidFill>
        <a:latin typeface="Arial" charset="0"/>
        <a:ea typeface="ＭＳ Ｐゴシック" charset="-128"/>
        <a:cs typeface="+mn-cs"/>
      </a:defRPr>
    </a:lvl2pPr>
    <a:lvl3pPr marL="914400" algn="l" rtl="0" fontAlgn="base">
      <a:spcBef>
        <a:spcPct val="0"/>
      </a:spcBef>
      <a:spcAft>
        <a:spcPct val="0"/>
      </a:spcAft>
      <a:defRPr sz="3200" kern="1200">
        <a:solidFill>
          <a:schemeClr val="tx1"/>
        </a:solidFill>
        <a:latin typeface="Arial" charset="0"/>
        <a:ea typeface="ＭＳ Ｐゴシック" charset="-128"/>
        <a:cs typeface="+mn-cs"/>
      </a:defRPr>
    </a:lvl3pPr>
    <a:lvl4pPr marL="1371600" algn="l" rtl="0" fontAlgn="base">
      <a:spcBef>
        <a:spcPct val="0"/>
      </a:spcBef>
      <a:spcAft>
        <a:spcPct val="0"/>
      </a:spcAft>
      <a:defRPr sz="3200" kern="1200">
        <a:solidFill>
          <a:schemeClr val="tx1"/>
        </a:solidFill>
        <a:latin typeface="Arial" charset="0"/>
        <a:ea typeface="ＭＳ Ｐゴシック" charset="-128"/>
        <a:cs typeface="+mn-cs"/>
      </a:defRPr>
    </a:lvl4pPr>
    <a:lvl5pPr marL="1828800" algn="l" rtl="0" fontAlgn="base">
      <a:spcBef>
        <a:spcPct val="0"/>
      </a:spcBef>
      <a:spcAft>
        <a:spcPct val="0"/>
      </a:spcAft>
      <a:defRPr sz="3200" kern="1200">
        <a:solidFill>
          <a:schemeClr val="tx1"/>
        </a:solidFill>
        <a:latin typeface="Arial" charset="0"/>
        <a:ea typeface="ＭＳ Ｐゴシック" charset="-128"/>
        <a:cs typeface="+mn-cs"/>
      </a:defRPr>
    </a:lvl5pPr>
    <a:lvl6pPr marL="2286000" algn="l" defTabSz="914400" rtl="0" eaLnBrk="1" latinLnBrk="0" hangingPunct="1">
      <a:defRPr sz="3200" kern="1200">
        <a:solidFill>
          <a:schemeClr val="tx1"/>
        </a:solidFill>
        <a:latin typeface="Arial" charset="0"/>
        <a:ea typeface="ＭＳ Ｐゴシック" charset="-128"/>
        <a:cs typeface="+mn-cs"/>
      </a:defRPr>
    </a:lvl6pPr>
    <a:lvl7pPr marL="2743200" algn="l" defTabSz="914400" rtl="0" eaLnBrk="1" latinLnBrk="0" hangingPunct="1">
      <a:defRPr sz="3200" kern="1200">
        <a:solidFill>
          <a:schemeClr val="tx1"/>
        </a:solidFill>
        <a:latin typeface="Arial" charset="0"/>
        <a:ea typeface="ＭＳ Ｐゴシック" charset="-128"/>
        <a:cs typeface="+mn-cs"/>
      </a:defRPr>
    </a:lvl7pPr>
    <a:lvl8pPr marL="3200400" algn="l" defTabSz="914400" rtl="0" eaLnBrk="1" latinLnBrk="0" hangingPunct="1">
      <a:defRPr sz="3200" kern="1200">
        <a:solidFill>
          <a:schemeClr val="tx1"/>
        </a:solidFill>
        <a:latin typeface="Arial" charset="0"/>
        <a:ea typeface="ＭＳ Ｐゴシック" charset="-128"/>
        <a:cs typeface="+mn-cs"/>
      </a:defRPr>
    </a:lvl8pPr>
    <a:lvl9pPr marL="3657600" algn="l" defTabSz="914400" rtl="0" eaLnBrk="1" latinLnBrk="0" hangingPunct="1">
      <a:defRPr sz="32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4099" autoAdjust="0"/>
  </p:normalViewPr>
  <p:slideViewPr>
    <p:cSldViewPr>
      <p:cViewPr varScale="1">
        <p:scale>
          <a:sx n="56" d="100"/>
          <a:sy n="56" d="100"/>
        </p:scale>
        <p:origin x="-1920" y="-84"/>
      </p:cViewPr>
      <p:guideLst>
        <p:guide orient="horz" pos="2160"/>
        <p:guide pos="2880"/>
      </p:guideLst>
    </p:cSldViewPr>
  </p:slideViewPr>
  <p:outlineViewPr>
    <p:cViewPr>
      <p:scale>
        <a:sx n="33" d="100"/>
        <a:sy n="33" d="100"/>
      </p:scale>
      <p:origin x="42" y="17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10139-F89B-45F9-A89B-7167ABAFBE98}" type="datetimeFigureOut">
              <a:rPr lang="en-US" smtClean="0"/>
              <a:pPr/>
              <a:t>6/21/2012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A3E7EC-D2E4-4CCF-9E31-65658A153CDF}" type="slidenum">
              <a:rPr lang="en-US" smtClean="0"/>
              <a:pPr/>
              <a:t>‹#›</a:t>
            </a:fld>
            <a:endParaRPr lang="en-US"/>
          </a:p>
        </p:txBody>
      </p:sp>
    </p:spTree>
    <p:extLst>
      <p:ext uri="{BB962C8B-B14F-4D97-AF65-F5344CB8AC3E}">
        <p14:creationId xmlns:p14="http://schemas.microsoft.com/office/powerpoint/2010/main" val="162760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3E7EC-D2E4-4CCF-9E31-65658A153CDF}" type="slidenum">
              <a:rPr lang="en-US" smtClean="0"/>
              <a:pPr/>
              <a:t>1</a:t>
            </a:fld>
            <a:endParaRPr lang="en-US"/>
          </a:p>
        </p:txBody>
      </p:sp>
    </p:spTree>
    <p:extLst>
      <p:ext uri="{BB962C8B-B14F-4D97-AF65-F5344CB8AC3E}">
        <p14:creationId xmlns:p14="http://schemas.microsoft.com/office/powerpoint/2010/main" val="366278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system</a:t>
            </a:r>
            <a:r>
              <a:rPr lang="en-US" baseline="0" dirty="0" smtClean="0"/>
              <a:t> will take low level input data, such a unstructured polygonal meshes or photographs, and through a user-guided fitting process generate an editable, parametric model that permits redesign.  We let the users interactively re-fit shapes or impose hierarchical fits as needed.  Once a satisfying redesign is created, we output a clean representation of the artifact for rendering, rapid prototyping, or further processing in a CAD system</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10</a:t>
            </a:fld>
            <a:endParaRPr lang="en-US"/>
          </a:p>
        </p:txBody>
      </p:sp>
    </p:spTree>
    <p:extLst>
      <p:ext uri="{BB962C8B-B14F-4D97-AF65-F5344CB8AC3E}">
        <p14:creationId xmlns:p14="http://schemas.microsoft.com/office/powerpoint/2010/main" val="374384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presentation, I’ll focus on using</a:t>
            </a:r>
            <a:r>
              <a:rPr lang="en-US" baseline="0" dirty="0" smtClean="0"/>
              <a:t> 3D meshes as our source of input.  We also plan to support input from point clouds and photographs.  We have done preliminary work on supporting photographs: for example, from a collection of ten photographs of the sculpture on the left, we can extract the visual hull, (the 2</a:t>
            </a:r>
            <a:r>
              <a:rPr lang="en-US" baseline="30000" dirty="0" smtClean="0"/>
              <a:t>nd</a:t>
            </a:r>
            <a:r>
              <a:rPr lang="en-US" baseline="0" dirty="0" smtClean="0"/>
              <a:t> image is an intersection of 10 silhouette cones). Then, with user hints, a sweep and cone are fit to the corresponding parts of the visual hull</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11</a:t>
            </a:fld>
            <a:endParaRPr lang="en-US"/>
          </a:p>
        </p:txBody>
      </p:sp>
    </p:spTree>
    <p:extLst>
      <p:ext uri="{BB962C8B-B14F-4D97-AF65-F5344CB8AC3E}">
        <p14:creationId xmlns:p14="http://schemas.microsoft.com/office/powerpoint/2010/main" val="423843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currently have four fitting</a:t>
            </a:r>
            <a:r>
              <a:rPr lang="en-US" baseline="0" dirty="0" smtClean="0"/>
              <a:t> modules for different types of primitives: Two modules for different types of sweeps, a module for quadric surfaces, and a general freeform surfaces module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12</a:t>
            </a:fld>
            <a:endParaRPr lang="en-US"/>
          </a:p>
        </p:txBody>
      </p:sp>
    </p:spTree>
    <p:extLst>
      <p:ext uri="{BB962C8B-B14F-4D97-AF65-F5344CB8AC3E}">
        <p14:creationId xmlns:p14="http://schemas.microsoft.com/office/powerpoint/2010/main" val="139926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rPr>
              <a:t>Our first sweep module handles what we call stationary sweeps – sweeps</a:t>
            </a:r>
            <a:r>
              <a:rPr lang="en-US" baseline="0" dirty="0" smtClean="0">
                <a:latin typeface="Calibri" charset="0"/>
              </a:rPr>
              <a:t> defined by a simple sweep motion, such as surfaces of revolution, helices or spirals.  These simple sweep motions correspond to following a simple, linear, velocity field – which enables a fast fitting algorithm specialized to these sweeps.</a:t>
            </a:r>
          </a:p>
          <a:p>
            <a:pPr eaLnBrk="1" hangingPunct="1"/>
            <a:r>
              <a:rPr lang="en-US" dirty="0" smtClean="0">
                <a:latin typeface="Calibri" charset="0"/>
              </a:rPr>
              <a:t>The</a:t>
            </a:r>
            <a:r>
              <a:rPr lang="en-US" baseline="0" dirty="0" smtClean="0">
                <a:latin typeface="Calibri" charset="0"/>
              </a:rPr>
              <a:t> key idea is to find a velocity field which is consistently tangential to the surface</a:t>
            </a:r>
            <a:r>
              <a:rPr lang="en-US" baseline="0" dirty="0" smtClean="0">
                <a:latin typeface="Calibri" charset="0"/>
              </a:rPr>
              <a:t>.</a:t>
            </a:r>
            <a:endParaRPr lang="en-US" baseline="0" dirty="0" smtClean="0">
              <a:latin typeface="Calibri"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24CDD474-2CA7-431F-867B-A5A37FAAE40D}"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dirty="0" smtClean="0">
                <a:latin typeface="Calibri" charset="0"/>
              </a:rPr>
              <a:t>Our</a:t>
            </a:r>
            <a:r>
              <a:rPr lang="en-US" baseline="0" dirty="0" smtClean="0">
                <a:latin typeface="Calibri" charset="0"/>
              </a:rPr>
              <a:t> fitting algorithm starts from a user stroke on the model (shown in yellow).  We then iteratively fit a sweep model to those points, and region grow to expand the selection to those surface points that also fit within some given error tolerance.  The problem of fitting a field to any given selection is solved by a small (7x7) generalized eigenvalue problem, and the whole process tends to converge in only 2-3 iterations, making it very fast in </a:t>
            </a:r>
            <a:r>
              <a:rPr lang="en-US" baseline="0" dirty="0" smtClean="0">
                <a:latin typeface="Calibri" charset="0"/>
              </a:rPr>
              <a:t>practice.</a:t>
            </a:r>
            <a:endParaRPr lang="en-US" baseline="0" dirty="0" smtClean="0">
              <a:latin typeface="Calibri"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27D23943-1E03-4CB6-BCA0-B9A3699C4247}"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rPr>
              <a:t>It’s important to realize that we have just extracted all the surface elements that fit a particular equation, and we have not extracted an explicit profile curve for the sweep.</a:t>
            </a:r>
          </a:p>
          <a:p>
            <a:pPr eaLnBrk="1" hangingPunct="1"/>
            <a:r>
              <a:rPr lang="en-US" dirty="0" smtClean="0">
                <a:latin typeface="Calibri" charset="0"/>
              </a:rPr>
              <a:t>However, “undoing” the sweep by rotating all mesh vertices into a shared profile plane can collapse the mesh into a “fuzzy” 2D cross section.</a:t>
            </a:r>
          </a:p>
          <a:p>
            <a:pPr eaLnBrk="1" hangingPunct="1"/>
            <a:r>
              <a:rPr lang="en-US" dirty="0" smtClean="0">
                <a:latin typeface="Calibri" charset="0"/>
              </a:rPr>
              <a:t>Local edits can happen in that 2D space.</a:t>
            </a:r>
          </a:p>
          <a:p>
            <a:pPr eaLnBrk="1" hangingPunct="1"/>
            <a:r>
              <a:rPr lang="en-US" dirty="0" smtClean="0">
                <a:latin typeface="Calibri" charset="0"/>
              </a:rPr>
              <a:t>The cross section may also contain extra points that</a:t>
            </a:r>
            <a:r>
              <a:rPr lang="en-US" baseline="0" dirty="0" smtClean="0">
                <a:latin typeface="Calibri" charset="0"/>
              </a:rPr>
              <a:t> fit the given velocity field, but are not parts of the desired surface of revolution.  These points can often be easily de-selected in the 2D space, as we show in our video demonstration</a:t>
            </a:r>
            <a:r>
              <a:rPr lang="en-US" baseline="0" dirty="0" smtClean="0">
                <a:latin typeface="Calibri" charset="0"/>
              </a:rPr>
              <a:t>.</a:t>
            </a:r>
            <a:endParaRPr lang="en-US" dirty="0" smtClean="0">
              <a:latin typeface="Calibri"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78F4B42D-71B5-4718-BC6E-E21231D295D9}"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video: stationary</a:t>
            </a:r>
            <a:r>
              <a:rPr lang="en-US" baseline="0" dirty="0" smtClean="0"/>
              <a:t>.wmv</a:t>
            </a:r>
            <a:endParaRPr lang="en-US" dirty="0" smtClean="0"/>
          </a:p>
          <a:p>
            <a:r>
              <a:rPr lang="en-US" dirty="0" smtClean="0"/>
              <a:t>Here we show a video of a user</a:t>
            </a:r>
            <a:r>
              <a:rPr lang="en-US" baseline="0" dirty="0" smtClean="0"/>
              <a:t> de-selecting some excessive points in the cross section of a </a:t>
            </a:r>
            <a:r>
              <a:rPr lang="en-US" baseline="0" dirty="0" err="1" smtClean="0"/>
              <a:t>botijo</a:t>
            </a:r>
            <a:r>
              <a:rPr lang="en-US" baseline="0" dirty="0" smtClean="0"/>
              <a:t> model.</a:t>
            </a:r>
          </a:p>
          <a:p>
            <a:r>
              <a:rPr lang="en-US" baseline="0" dirty="0" smtClean="0"/>
              <a:t>We also show a video of some edits which using the fit from our stationary fitting </a:t>
            </a:r>
            <a:r>
              <a:rPr lang="en-US" baseline="0" dirty="0" smtClean="0"/>
              <a:t>module.</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16</a:t>
            </a:fld>
            <a:endParaRPr lang="en-US"/>
          </a:p>
        </p:txBody>
      </p:sp>
    </p:spTree>
    <p:extLst>
      <p:ext uri="{BB962C8B-B14F-4D97-AF65-F5344CB8AC3E}">
        <p14:creationId xmlns:p14="http://schemas.microsoft.com/office/powerpoint/2010/main" val="52410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Progressive</a:t>
            </a:r>
            <a:r>
              <a:rPr lang="en-US" baseline="0" dirty="0" smtClean="0">
                <a:latin typeface="Calibri" charset="0"/>
              </a:rPr>
              <a:t> sweeps are a more general sweep primitive, good for any tubular shapes.</a:t>
            </a:r>
          </a:p>
          <a:p>
            <a:r>
              <a:rPr lang="en-US" dirty="0" smtClean="0">
                <a:latin typeface="Calibri" charset="0"/>
              </a:rPr>
              <a:t>For these</a:t>
            </a:r>
            <a:r>
              <a:rPr lang="en-US" baseline="0" dirty="0" smtClean="0">
                <a:latin typeface="Calibri" charset="0"/>
              </a:rPr>
              <a:t> primitives</a:t>
            </a:r>
            <a:r>
              <a:rPr lang="en-US" dirty="0" smtClean="0">
                <a:latin typeface="Calibri" charset="0"/>
              </a:rPr>
              <a:t> we actually extract an explicit cross section, and we allow that cross section to move along an arbitrarily complex smooth curve, while being smoothly scaled and slowly rotated.</a:t>
            </a:r>
          </a:p>
          <a:p>
            <a:r>
              <a:rPr lang="en-US" dirty="0" smtClean="0">
                <a:latin typeface="Calibri" charset="0"/>
              </a:rPr>
              <a:t>Because we have so many more possible parameters, we rely on the user to show us a good isolated portion of such a tubular sweep, and to give a rough idea of the direction of the sweep path at that point</a:t>
            </a:r>
            <a:r>
              <a:rPr lang="en-US" dirty="0" smtClean="0">
                <a:latin typeface="Calibri" charset="0"/>
              </a:rPr>
              <a:t>.</a:t>
            </a:r>
            <a:endParaRPr lang="en-US" dirty="0" smtClean="0">
              <a:latin typeface="Calibri"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BD82EB2B-150A-4E34-BC69-231C8B474421}"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rPr>
              <a:t>We initialize the fitting process with</a:t>
            </a:r>
            <a:r>
              <a:rPr lang="en-US" baseline="0" dirty="0" smtClean="0">
                <a:latin typeface="Calibri" charset="0"/>
              </a:rPr>
              <a:t> a sweep matching the model at the center of the user’s stroke, and perpendicular to the stroke direction.</a:t>
            </a:r>
          </a:p>
          <a:p>
            <a:pPr eaLnBrk="1" hangingPunct="1"/>
            <a:r>
              <a:rPr lang="en-US" baseline="0" dirty="0" smtClean="0">
                <a:latin typeface="Calibri" charset="0"/>
              </a:rPr>
              <a:t>We then iteratively optimize and extend that sweep, using a non-linear </a:t>
            </a:r>
            <a:r>
              <a:rPr lang="en-US" baseline="0" dirty="0" err="1" smtClean="0">
                <a:latin typeface="Calibri" charset="0"/>
              </a:rPr>
              <a:t>Levenberg</a:t>
            </a:r>
            <a:r>
              <a:rPr lang="en-US" baseline="0" dirty="0" smtClean="0">
                <a:latin typeface="Calibri" charset="0"/>
              </a:rPr>
              <a:t>-Marquardt optimizer to minimize the distance of our sweep to the surface, while maintaining smoothness in the sweep as well.  We stop this process at the point where further extension of the sweep would result in too high an error</a:t>
            </a:r>
            <a:r>
              <a:rPr lang="en-US" baseline="0" dirty="0" smtClean="0">
                <a:latin typeface="Calibri" charset="0"/>
              </a:rPr>
              <a:t>.</a:t>
            </a:r>
            <a:endParaRPr lang="en-US" baseline="0" dirty="0" smtClean="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complex object like this armadillo, this fitting process can result in quite diverse</a:t>
            </a:r>
            <a:r>
              <a:rPr lang="en-US" baseline="0" dirty="0" smtClean="0"/>
              <a:t> sweeps, depending on where the user initially strokes – see the five examples shown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19</a:t>
            </a:fld>
            <a:endParaRPr lang="en-US"/>
          </a:p>
        </p:txBody>
      </p:sp>
    </p:spTree>
    <p:extLst>
      <p:ext uri="{BB962C8B-B14F-4D97-AF65-F5344CB8AC3E}">
        <p14:creationId xmlns:p14="http://schemas.microsoft.com/office/powerpoint/2010/main" val="317349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take</a:t>
            </a:r>
            <a:r>
              <a:rPr lang="en-US" baseline="0" dirty="0" smtClean="0"/>
              <a:t> inspiration from “Sculpture Generator 1,” a custom design program for the sculpture on the left, which enabled redesigns like those on the middle and right.</a:t>
            </a:r>
            <a:endParaRPr lang="en-US" dirty="0" smtClean="0"/>
          </a:p>
          <a:p>
            <a:r>
              <a:rPr lang="en-US" baseline="0" dirty="0" smtClean="0"/>
              <a:t>Our goal is to generalize this idea to a broader domain – not just for nice symmetric sculpture but for arbitrary 3D objects – and to automate the fitting process as much as possible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2</a:t>
            </a:fld>
            <a:endParaRPr lang="en-US"/>
          </a:p>
        </p:txBody>
      </p:sp>
    </p:spTree>
    <p:extLst>
      <p:ext uri="{BB962C8B-B14F-4D97-AF65-F5344CB8AC3E}">
        <p14:creationId xmlns:p14="http://schemas.microsoft.com/office/powerpoint/2010/main" val="214152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rPr>
              <a:t>Once</a:t>
            </a:r>
            <a:r>
              <a:rPr lang="en-US" baseline="0" dirty="0" smtClean="0">
                <a:latin typeface="Calibri" charset="0"/>
              </a:rPr>
              <a:t> a progressive sweep has been fit, for example to the model on the left, we can start re-designing the extracted shape: for example by changing the shape of the cross section (shown in middle), or by changing one of the sweep parameters, such as the scale in some portion of the sweep (shown on right</a:t>
            </a:r>
            <a:r>
              <a:rPr lang="en-US" baseline="0" dirty="0" smtClean="0">
                <a:latin typeface="Calibri" charset="0"/>
              </a:rPr>
              <a:t>).</a:t>
            </a:r>
            <a:endParaRPr lang="en-US" baseline="0" dirty="0" smtClean="0">
              <a:latin typeface="Calibri"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F0CB17F7-9B7C-415A-AF92-D8A430103C18}" type="slidenum">
              <a:rPr lang="en-US" sz="1200"/>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rPr>
              <a:t>Here we edited the armadillo’s legs by fitting</a:t>
            </a:r>
            <a:r>
              <a:rPr lang="en-US" baseline="0" dirty="0" smtClean="0">
                <a:latin typeface="Calibri" charset="0"/>
              </a:rPr>
              <a:t> sweeps to each leg, and then changing the sweep path and scaling: we scale up and bend the left leg (blue), and scale down and straighten the right one (red).</a:t>
            </a: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Note that all small scale details</a:t>
            </a:r>
            <a:r>
              <a:rPr lang="en-US" baseline="0" dirty="0" smtClean="0">
                <a:latin typeface="Calibri" charset="0"/>
              </a:rPr>
              <a:t> on the leg have been preserved, because we simply apply the transformations from our edit of the sweep structure back to the corresponding local areas of the original mesh</a:t>
            </a:r>
            <a:r>
              <a:rPr lang="en-US" baseline="0" dirty="0" smtClean="0">
                <a:latin typeface="Calibri" charset="0"/>
              </a:rPr>
              <a:t>.</a:t>
            </a:r>
            <a:endParaRPr lang="en-US" baseline="0" dirty="0" smtClean="0">
              <a:latin typeface="Calibri"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7C48D424-456F-4C8B-B327-253362141868}"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See video:</a:t>
            </a:r>
            <a:r>
              <a:rPr lang="en-US" baseline="0" dirty="0" smtClean="0">
                <a:latin typeface="Calibri" charset="0"/>
              </a:rPr>
              <a:t> progressive.wmv</a:t>
            </a:r>
            <a:endParaRPr lang="en-US" dirty="0" smtClean="0">
              <a:latin typeface="Calibri" charset="0"/>
            </a:endParaRPr>
          </a:p>
          <a:p>
            <a:r>
              <a:rPr lang="en-US" dirty="0" smtClean="0">
                <a:latin typeface="Calibri" charset="0"/>
              </a:rPr>
              <a:t>Here</a:t>
            </a:r>
            <a:r>
              <a:rPr lang="en-US" baseline="0" dirty="0" smtClean="0">
                <a:latin typeface="Calibri" charset="0"/>
              </a:rPr>
              <a:t> we show a video of progressive sweep edits</a:t>
            </a:r>
            <a:r>
              <a:rPr lang="en-US" baseline="0" dirty="0" smtClean="0">
                <a:latin typeface="Calibri" charset="0"/>
              </a:rPr>
              <a:t>.</a:t>
            </a:r>
            <a:endParaRPr lang="en-US" baseline="0" dirty="0" smtClean="0">
              <a:latin typeface="Calibri"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90A722A0-0115-43C7-B10E-1CF33369EE09}"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quadric fitting module functions similarly</a:t>
            </a:r>
            <a:r>
              <a:rPr lang="en-US" baseline="0" dirty="0" smtClean="0"/>
              <a:t> to our stationary sweep fitting module, starting from a user stroke and iteratively fitting and region-growing to extend the fit.  To fit a quadric to a selection of points, we use </a:t>
            </a:r>
            <a:r>
              <a:rPr lang="en-US" baseline="0" dirty="0" err="1" smtClean="0"/>
              <a:t>Taubin’s</a:t>
            </a:r>
            <a:r>
              <a:rPr lang="en-US" baseline="0" dirty="0" smtClean="0"/>
              <a:t> method (described next).</a:t>
            </a:r>
          </a:p>
          <a:p>
            <a:endParaRPr lang="en-US" dirty="0" smtClean="0"/>
          </a:p>
          <a:p>
            <a:r>
              <a:rPr lang="en-US" dirty="0" smtClean="0"/>
              <a:t>In these example</a:t>
            </a:r>
            <a:r>
              <a:rPr lang="en-US" baseline="0" dirty="0" smtClean="0"/>
              <a:t> fits, g</a:t>
            </a:r>
            <a:r>
              <a:rPr lang="en-US" dirty="0" smtClean="0"/>
              <a:t>reen surfaces are the original data selected by the fit, while the red surfaces are</a:t>
            </a:r>
            <a:r>
              <a:rPr lang="en-US" baseline="0" dirty="0" smtClean="0"/>
              <a:t> the</a:t>
            </a:r>
            <a:r>
              <a:rPr lang="en-US" dirty="0" smtClean="0"/>
              <a:t> best fitting quadric surfaces.</a:t>
            </a:r>
          </a:p>
          <a:p>
            <a:r>
              <a:rPr lang="en-US" dirty="0" smtClean="0"/>
              <a:t>(Note</a:t>
            </a:r>
            <a:r>
              <a:rPr lang="en-US" baseline="0" dirty="0" smtClean="0"/>
              <a:t> the plates of the armadillo’s armor sticking through the best fitting ellipsoid</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23</a:t>
            </a:fld>
            <a:endParaRPr lang="en-US"/>
          </a:p>
        </p:txBody>
      </p:sp>
    </p:spTree>
    <p:extLst>
      <p:ext uri="{BB962C8B-B14F-4D97-AF65-F5344CB8AC3E}">
        <p14:creationId xmlns:p14="http://schemas.microsoft.com/office/powerpoint/2010/main" val="1198405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Taubin’s</a:t>
            </a:r>
            <a:r>
              <a:rPr lang="en-US" dirty="0" smtClean="0"/>
              <a:t> method,</a:t>
            </a:r>
            <a:r>
              <a:rPr lang="en-US" baseline="0" dirty="0" smtClean="0"/>
              <a:t> like the stationary sweep fitting method, just requires the solution to a small generalized eigenvalue problem.  This makes it very fast and easy to implement, and therefore appealing for an interactive system like ours.</a:t>
            </a:r>
          </a:p>
          <a:p>
            <a:endParaRPr lang="en-US" baseline="0" dirty="0" smtClean="0"/>
          </a:p>
          <a:p>
            <a:r>
              <a:rPr lang="en-US" baseline="0" dirty="0" smtClean="0"/>
              <a:t>It is an algebraic fitting method, meaning that we approximate distance to the surface by the value of the implicit, algebraic function defining the quadric’s </a:t>
            </a:r>
            <a:r>
              <a:rPr lang="en-US" baseline="0" dirty="0" err="1" smtClean="0"/>
              <a:t>isosurface</a:t>
            </a:r>
            <a:r>
              <a:rPr lang="en-US" baseline="0" dirty="0" smtClean="0"/>
              <a:t>, f(p).  </a:t>
            </a:r>
            <a:r>
              <a:rPr lang="en-US" baseline="0" dirty="0" err="1" smtClean="0"/>
              <a:t>Taubin’s</a:t>
            </a:r>
            <a:r>
              <a:rPr lang="en-US" baseline="0" dirty="0" smtClean="0"/>
              <a:t> method normalizes that distance metric by the average squared value of the gradient – avoiding a degenerate solution such as the one where the function is zero everywhere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3A3E7EC-D2E4-4CCF-9E31-65658A153CDF}" type="slidenum">
              <a:rPr lang="en-US" smtClean="0"/>
              <a:pPr/>
              <a:t>24</a:t>
            </a:fld>
            <a:endParaRPr lang="en-US"/>
          </a:p>
        </p:txBody>
      </p:sp>
    </p:spTree>
    <p:extLst>
      <p:ext uri="{BB962C8B-B14F-4D97-AF65-F5344CB8AC3E}">
        <p14:creationId xmlns:p14="http://schemas.microsoft.com/office/powerpoint/2010/main" val="3295315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See</a:t>
            </a:r>
            <a:r>
              <a:rPr lang="en-US" baseline="0" dirty="0" smtClean="0">
                <a:latin typeface="Calibri" charset="0"/>
              </a:rPr>
              <a:t> video: quadrics.wmv</a:t>
            </a:r>
            <a:endParaRPr lang="en-US" dirty="0" smtClean="0">
              <a:latin typeface="Calibri" charset="0"/>
            </a:endParaRPr>
          </a:p>
          <a:p>
            <a:r>
              <a:rPr lang="en-US" dirty="0" smtClean="0">
                <a:latin typeface="Calibri" charset="0"/>
              </a:rPr>
              <a:t>Here we show the quadric</a:t>
            </a:r>
            <a:r>
              <a:rPr lang="en-US" baseline="0" dirty="0" smtClean="0">
                <a:latin typeface="Calibri" charset="0"/>
              </a:rPr>
              <a:t> fitting process for several examples</a:t>
            </a:r>
            <a:r>
              <a:rPr lang="en-US" baseline="0" dirty="0" smtClean="0">
                <a:latin typeface="Calibri" charset="0"/>
              </a:rPr>
              <a:t>.  Note that the user stroke raises the error threshold to include the marked points – so when the fit does not cover the area we desire (for the conical sculpture base, and the armadillo back), we can use an additional stroke to expand the fit.</a:t>
            </a:r>
            <a:endParaRPr lang="en-US" baseline="0" dirty="0" smtClean="0">
              <a:latin typeface="Calibri"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90A722A0-0115-43C7-B10E-1CF33369EE09}" type="slidenum">
              <a:rPr lang="en-US" sz="120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surfaces which we do not wish to interpret</a:t>
            </a:r>
            <a:r>
              <a:rPr lang="en-US" baseline="0" dirty="0" smtClean="0"/>
              <a:t> as sweeps or quadrics, or which have not been marked by the user, we use a general freeform surface method: </a:t>
            </a:r>
            <a:r>
              <a:rPr lang="en-US" baseline="0" dirty="0" err="1" smtClean="0"/>
              <a:t>Laplacian</a:t>
            </a:r>
            <a:r>
              <a:rPr lang="en-US" baseline="0" dirty="0" smtClean="0"/>
              <a:t> surface editing.  This will let us optionally smooth details, such as the elephant’s ear (yellow), or preserve details and maintain smoothness as we move parts of the surface around, such as the elephant’s foot (green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26</a:t>
            </a:fld>
            <a:endParaRPr lang="en-US"/>
          </a:p>
        </p:txBody>
      </p:sp>
    </p:spTree>
    <p:extLst>
      <p:ext uri="{BB962C8B-B14F-4D97-AF65-F5344CB8AC3E}">
        <p14:creationId xmlns:p14="http://schemas.microsoft.com/office/powerpoint/2010/main" val="558174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Laplacian</a:t>
            </a:r>
            <a:r>
              <a:rPr lang="en-US" baseline="0" dirty="0" smtClean="0"/>
              <a:t> surface editing is a smooth surface editing method that applies to arbitrary triangle meshes.  By solving a large, sparse symmetric system, it can preserve or smooth surface detail by preserving or minimizing the </a:t>
            </a:r>
            <a:r>
              <a:rPr lang="en-US" baseline="0" dirty="0" err="1" smtClean="0"/>
              <a:t>Laplacians</a:t>
            </a:r>
            <a:r>
              <a:rPr lang="en-US" baseline="0" dirty="0" smtClean="0"/>
              <a:t> (left half of the equations, blue), while approximately interpolating constraints on the surface – points which the user moves manually (right half of the equations, yellow).  We solve this linear least squares problem with “</a:t>
            </a:r>
            <a:r>
              <a:rPr lang="en-US" baseline="0" dirty="0" err="1" smtClean="0"/>
              <a:t>Cholmod</a:t>
            </a:r>
            <a:r>
              <a:rPr lang="en-US" baseline="0" dirty="0" smtClean="0"/>
              <a:t>”: a direct sparse </a:t>
            </a:r>
            <a:r>
              <a:rPr lang="en-US" baseline="0" dirty="0" err="1" smtClean="0"/>
              <a:t>Cholesky</a:t>
            </a:r>
            <a:r>
              <a:rPr lang="en-US" baseline="0" dirty="0" smtClean="0"/>
              <a:t> solver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3A3E7EC-D2E4-4CCF-9E31-65658A153CDF}" type="slidenum">
              <a:rPr lang="en-US" smtClean="0"/>
              <a:pPr/>
              <a:t>27</a:t>
            </a:fld>
            <a:endParaRPr lang="en-US"/>
          </a:p>
        </p:txBody>
      </p:sp>
    </p:spTree>
    <p:extLst>
      <p:ext uri="{BB962C8B-B14F-4D97-AF65-F5344CB8AC3E}">
        <p14:creationId xmlns:p14="http://schemas.microsoft.com/office/powerpoint/2010/main" val="1895760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rPr>
              <a:t>See video: freeform.wmv</a:t>
            </a:r>
          </a:p>
          <a:p>
            <a:r>
              <a:rPr lang="en-US" dirty="0" smtClean="0">
                <a:latin typeface="Calibri" charset="0"/>
              </a:rPr>
              <a:t>Here we show a video of </a:t>
            </a:r>
            <a:r>
              <a:rPr lang="en-US" baseline="0" dirty="0" err="1" smtClean="0">
                <a:latin typeface="Calibri" charset="0"/>
              </a:rPr>
              <a:t>Laplacian</a:t>
            </a:r>
            <a:r>
              <a:rPr lang="en-US" baseline="0" dirty="0" smtClean="0">
                <a:latin typeface="Calibri" charset="0"/>
              </a:rPr>
              <a:t>-based editing.  </a:t>
            </a:r>
            <a:r>
              <a:rPr lang="en-US" baseline="0" dirty="0" smtClean="0">
                <a:latin typeface="Calibri" charset="0"/>
              </a:rPr>
              <a:t>In the first example, an elephant’s ear is smoothed (using the smooth button), then the leg is moved (using the detail preserve mode + translation).  In the second example</a:t>
            </a:r>
            <a:r>
              <a:rPr lang="en-US" baseline="0" dirty="0" smtClean="0">
                <a:latin typeface="Calibri" charset="0"/>
              </a:rPr>
              <a:t>, a selected portion of a model is edited as a stationary sweep, and continuity with the rest of the model is preserved automatically by </a:t>
            </a:r>
            <a:r>
              <a:rPr lang="en-US" baseline="0" dirty="0" err="1" smtClean="0">
                <a:latin typeface="Calibri" charset="0"/>
              </a:rPr>
              <a:t>Laplacian</a:t>
            </a:r>
            <a:r>
              <a:rPr lang="en-US" baseline="0" dirty="0" smtClean="0">
                <a:latin typeface="Calibri" charset="0"/>
              </a:rPr>
              <a:t> surface editing</a:t>
            </a:r>
            <a:r>
              <a:rPr lang="en-US" baseline="0" dirty="0" smtClean="0">
                <a:latin typeface="Calibri" charset="0"/>
              </a:rPr>
              <a:t>.</a:t>
            </a:r>
            <a:endParaRPr lang="en-US" baseline="0" dirty="0" smtClean="0">
              <a:latin typeface="Calibri"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fld id="{90A722A0-0115-43C7-B10E-1CF33369EE09}" type="slidenum">
              <a:rPr lang="en-US" sz="1200"/>
              <a:pPr/>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described our set of user guided fitting modules, and now move on to the remaining stages of our process: How</a:t>
            </a:r>
            <a:r>
              <a:rPr lang="en-US" baseline="0" dirty="0" smtClean="0"/>
              <a:t> we clean the model for export, and how we allow the user to impose hierarchy and change easily between differently parameterized representations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29</a:t>
            </a:fld>
            <a:endParaRPr lang="en-US"/>
          </a:p>
        </p:txBody>
      </p:sp>
    </p:spTree>
    <p:extLst>
      <p:ext uri="{BB962C8B-B14F-4D97-AF65-F5344CB8AC3E}">
        <p14:creationId xmlns:p14="http://schemas.microsoft.com/office/powerpoint/2010/main" val="374384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letting the user impose high level, conceptual structures</a:t>
            </a:r>
            <a:r>
              <a:rPr lang="en-US" baseline="0" dirty="0" smtClean="0"/>
              <a:t> of their choice, our system enables diverse, dramatic shape redesigns.</a:t>
            </a:r>
          </a:p>
          <a:p>
            <a:r>
              <a:rPr lang="en-US" baseline="0" dirty="0" smtClean="0"/>
              <a:t>For example, we show, on the top row: Editing symmetry, editing the flanges of the sculpture by treating it as a surface of revolution, and finally editing the sculpture as a sweep.</a:t>
            </a:r>
          </a:p>
          <a:p>
            <a:r>
              <a:rPr lang="en-US" baseline="0" dirty="0" smtClean="0"/>
              <a:t>On the bottom row: Beautifying a cone by projecting it to a quadric surface, editing the profile of the cone as a surface of revolution, and editing the path of the cone as a sweep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3A3E7EC-D2E4-4CCF-9E31-65658A153CDF}" type="slidenum">
              <a:rPr lang="en-US" smtClean="0"/>
              <a:pPr/>
              <a:t>3</a:t>
            </a:fld>
            <a:endParaRPr lang="en-US"/>
          </a:p>
        </p:txBody>
      </p:sp>
    </p:spTree>
    <p:extLst>
      <p:ext uri="{BB962C8B-B14F-4D97-AF65-F5344CB8AC3E}">
        <p14:creationId xmlns:p14="http://schemas.microsoft.com/office/powerpoint/2010/main" val="194370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 user separately extracts and edits pieces of an artifact with different model types, the resulting shape description may exhibit problems such as holes in the surface, or intersecting geometry, and</a:t>
            </a:r>
            <a:r>
              <a:rPr lang="en-US" sz="1200" kern="1200" baseline="0" dirty="0" smtClean="0">
                <a:solidFill>
                  <a:schemeClr val="tx1"/>
                </a:solidFill>
                <a:effectLst/>
                <a:latin typeface="+mn-lt"/>
                <a:ea typeface="+mn-ea"/>
                <a:cs typeface="+mn-cs"/>
              </a:rPr>
              <a:t> the surface may not blend smoothly between different parts of the shape.  We’ve </a:t>
            </a:r>
            <a:r>
              <a:rPr lang="en-US" sz="1200" kern="1200" dirty="0" smtClean="0">
                <a:solidFill>
                  <a:schemeClr val="tx1"/>
                </a:solidFill>
                <a:effectLst/>
                <a:latin typeface="+mn-lt"/>
                <a:ea typeface="+mn-ea"/>
                <a:cs typeface="+mn-cs"/>
              </a:rPr>
              <a:t>begun developing a cleanup module to address these problems, and have some promising</a:t>
            </a:r>
            <a:r>
              <a:rPr lang="en-US" sz="1200" kern="1200" baseline="0" dirty="0" smtClean="0">
                <a:solidFill>
                  <a:schemeClr val="tx1"/>
                </a:solidFill>
                <a:effectLst/>
                <a:latin typeface="+mn-lt"/>
                <a:ea typeface="+mn-ea"/>
                <a:cs typeface="+mn-cs"/>
              </a:rPr>
              <a:t> initial results using a global, graph-cut-based approach.  F</a:t>
            </a:r>
            <a:r>
              <a:rPr lang="en-US" sz="1200" kern="1200" dirty="0" smtClean="0">
                <a:solidFill>
                  <a:schemeClr val="tx1"/>
                </a:solidFill>
                <a:effectLst/>
                <a:latin typeface="+mn-lt"/>
                <a:ea typeface="+mn-ea"/>
                <a:cs typeface="+mn-cs"/>
              </a:rPr>
              <a:t>or example, we can fix</a:t>
            </a:r>
            <a:r>
              <a:rPr lang="en-US" sz="1200" kern="1200" baseline="0" dirty="0" smtClean="0">
                <a:solidFill>
                  <a:schemeClr val="tx1"/>
                </a:solidFill>
                <a:effectLst/>
                <a:latin typeface="+mn-lt"/>
                <a:ea typeface="+mn-ea"/>
                <a:cs typeface="+mn-cs"/>
              </a:rPr>
              <a:t> the self intersections and holes between the separately extracted belly and spout of the Utah teapot</a:t>
            </a:r>
            <a:r>
              <a:rPr lang="en-US" sz="1200" kern="1200" baseline="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A3E7EC-D2E4-4CCF-9E31-65658A153CDF}" type="slidenum">
              <a:rPr lang="en-US" smtClean="0"/>
              <a:pPr/>
              <a:t>30</a:t>
            </a:fld>
            <a:endParaRPr lang="en-US"/>
          </a:p>
        </p:txBody>
      </p:sp>
    </p:spTree>
    <p:extLst>
      <p:ext uri="{BB962C8B-B14F-4D97-AF65-F5344CB8AC3E}">
        <p14:creationId xmlns:p14="http://schemas.microsoft.com/office/powerpoint/2010/main" val="1220062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fitting primitives directly to the shape, our system also permits hierarchical fitting.  For example, we fit a sweep to this sculpture, and then fit a sphere (red) to the points of the sweep path (magenta).  We can then enforce the spherical structure of the sweep path by projecting points on the sweep path back to the quadric surface as they are edited</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31</a:t>
            </a:fld>
            <a:endParaRPr lang="en-US"/>
          </a:p>
        </p:txBody>
      </p:sp>
    </p:spTree>
    <p:extLst>
      <p:ext uri="{BB962C8B-B14F-4D97-AF65-F5344CB8AC3E}">
        <p14:creationId xmlns:p14="http://schemas.microsoft.com/office/powerpoint/2010/main" val="2385077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we can of course interactively re-fit models from scratch, our system can also transform one type of fit directly into another.</a:t>
            </a:r>
          </a:p>
          <a:p>
            <a:r>
              <a:rPr lang="en-US" baseline="0" dirty="0" smtClean="0"/>
              <a:t>For example, </a:t>
            </a:r>
            <a:r>
              <a:rPr lang="en-US" dirty="0" smtClean="0"/>
              <a:t>starting from the quadric fit on the left, we can revolve around the major or “most different” axis of the quadric to create a surface of revolution which</a:t>
            </a:r>
            <a:r>
              <a:rPr lang="en-US" baseline="0" dirty="0" smtClean="0"/>
              <a:t> we can the edit with</a:t>
            </a:r>
            <a:r>
              <a:rPr lang="en-US" dirty="0" smtClean="0"/>
              <a:t> arbitrary scaling of the circular cross</a:t>
            </a:r>
            <a:r>
              <a:rPr lang="en-US" baseline="0" dirty="0" smtClean="0"/>
              <a:t> section.</a:t>
            </a:r>
            <a:endParaRPr lang="en-US" dirty="0" smtClean="0"/>
          </a:p>
          <a:p>
            <a:r>
              <a:rPr lang="en-US" dirty="0" smtClean="0"/>
              <a:t> We can further convert that surface of revolution into a sweep,</a:t>
            </a:r>
            <a:r>
              <a:rPr lang="en-US" baseline="0" dirty="0" smtClean="0"/>
              <a:t> </a:t>
            </a:r>
            <a:r>
              <a:rPr lang="en-US" dirty="0" smtClean="0"/>
              <a:t>and reshape its straight-line path into warped figure S shape (right)</a:t>
            </a:r>
            <a:r>
              <a:rPr lang="en-US" baseline="0" dirty="0" smtClean="0"/>
              <a:t>.</a:t>
            </a:r>
          </a:p>
          <a:p>
            <a:endParaRPr lang="en-US" baseline="0" dirty="0" smtClean="0"/>
          </a:p>
          <a:p>
            <a:r>
              <a:rPr lang="en-US" baseline="0" dirty="0" smtClean="0"/>
              <a:t>(Note that the minor axes of the quadric may have different scales, in which case we’d simply sweep an elliptical surface of revolution and have an ellipse instead of a circle for the sweep cross section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32</a:t>
            </a:fld>
            <a:endParaRPr lang="en-US"/>
          </a:p>
        </p:txBody>
      </p:sp>
    </p:spTree>
    <p:extLst>
      <p:ext uri="{BB962C8B-B14F-4D97-AF65-F5344CB8AC3E}">
        <p14:creationId xmlns:p14="http://schemas.microsoft.com/office/powerpoint/2010/main" val="2396798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presented a</a:t>
            </a:r>
            <a:r>
              <a:rPr lang="en-US" baseline="0" dirty="0" smtClean="0"/>
              <a:t> promising initial prototype of our interactive inverse 3D modeling system.  We see many avenues to expand on these ideas, with better support for more sources of data, different primitive types, and more.  For example, this pelican inspires two ideas: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A teddy-style inflation primitive, which would allow us to model structures like the pelican wings with a thin freeform surface and a varying thickness function.</a:t>
            </a:r>
          </a:p>
          <a:p>
            <a:pPr marL="228600" indent="-228600">
              <a:buAutoNum type="arabicParenR"/>
            </a:pPr>
            <a:r>
              <a:rPr lang="en-US" baseline="0" dirty="0" smtClean="0"/>
              <a:t>The ability to enforce topological, structural symmetry, so that the same structure can be fit symmetrically to the pelican even though the pose is not symmetrical</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33</a:t>
            </a:fld>
            <a:endParaRPr lang="en-US"/>
          </a:p>
        </p:txBody>
      </p:sp>
    </p:spTree>
    <p:extLst>
      <p:ext uri="{BB962C8B-B14F-4D97-AF65-F5344CB8AC3E}">
        <p14:creationId xmlns:p14="http://schemas.microsoft.com/office/powerpoint/2010/main" val="466996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A3E7EC-D2E4-4CCF-9E31-65658A153CDF}" type="slidenum">
              <a:rPr lang="en-US" smtClean="0"/>
              <a:pPr/>
              <a:t>34</a:t>
            </a:fld>
            <a:endParaRPr lang="en-US"/>
          </a:p>
        </p:txBody>
      </p:sp>
    </p:spTree>
    <p:extLst>
      <p:ext uri="{BB962C8B-B14F-4D97-AF65-F5344CB8AC3E}">
        <p14:creationId xmlns:p14="http://schemas.microsoft.com/office/powerpoint/2010/main" val="2185480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edit rotational symmetry, we extract</a:t>
            </a:r>
            <a:r>
              <a:rPr lang="en-US" baseline="0" dirty="0" smtClean="0"/>
              <a:t> a sector of the model and collapse or expand that sector in polar coordinates.  We instance the sector to complete the shape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4</a:t>
            </a:fld>
            <a:endParaRPr lang="en-US"/>
          </a:p>
        </p:txBody>
      </p:sp>
    </p:spTree>
    <p:extLst>
      <p:ext uri="{BB962C8B-B14F-4D97-AF65-F5344CB8AC3E}">
        <p14:creationId xmlns:p14="http://schemas.microsoft.com/office/powerpoint/2010/main" val="243901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though this shape is clearly not a surface of revolution, the user can impose that structure on it.  The vertices of the mesh are then rotated to a shared plane, creating the “cross sectional” shape shown on the right in green.  By editing these vertices in that 2D space, and projecting the results back to 3D, we can for example extend the top flange of the model as we show here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5</a:t>
            </a:fld>
            <a:endParaRPr lang="en-US"/>
          </a:p>
        </p:txBody>
      </p:sp>
    </p:spTree>
    <p:extLst>
      <p:ext uri="{BB962C8B-B14F-4D97-AF65-F5344CB8AC3E}">
        <p14:creationId xmlns:p14="http://schemas.microsoft.com/office/powerpoint/2010/main" val="2602049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even though the shape is not a sweep, the user</a:t>
            </a:r>
            <a:r>
              <a:rPr lang="en-US" baseline="0" dirty="0" smtClean="0"/>
              <a:t> </a:t>
            </a:r>
            <a:r>
              <a:rPr lang="en-US" dirty="0" smtClean="0"/>
              <a:t>can impose a sweep structure on the model and then reshape the model</a:t>
            </a:r>
            <a:r>
              <a:rPr lang="en-US" baseline="0" dirty="0" smtClean="0"/>
              <a:t> with a sweep-like editing operation, for example by twisting it into a trefoil knot as we do here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6</a:t>
            </a:fld>
            <a:endParaRPr lang="en-US"/>
          </a:p>
        </p:txBody>
      </p:sp>
    </p:spTree>
    <p:extLst>
      <p:ext uri="{BB962C8B-B14F-4D97-AF65-F5344CB8AC3E}">
        <p14:creationId xmlns:p14="http://schemas.microsoft.com/office/powerpoint/2010/main" val="98354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A3E7EC-D2E4-4CCF-9E31-65658A153CDF}" type="slidenum">
              <a:rPr lang="en-US" smtClean="0"/>
              <a:pPr/>
              <a:t>7</a:t>
            </a:fld>
            <a:endParaRPr lang="en-US"/>
          </a:p>
        </p:txBody>
      </p:sp>
    </p:spTree>
    <p:extLst>
      <p:ext uri="{BB962C8B-B14F-4D97-AF65-F5344CB8AC3E}">
        <p14:creationId xmlns:p14="http://schemas.microsoft.com/office/powerpoint/2010/main" val="63233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rich history of previous work in the field of reverse engineering, much of which focuses</a:t>
            </a:r>
            <a:r>
              <a:rPr lang="en-US" baseline="0" dirty="0" smtClean="0"/>
              <a:t> on finding a single “best” CAD model from a scanned or photographed physical artifact.  We use a number of reverse engineering methods in our system, which will be noted as I discuss them later in the talk</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8</a:t>
            </a:fld>
            <a:endParaRPr lang="en-US"/>
          </a:p>
        </p:txBody>
      </p:sp>
    </p:spTree>
    <p:extLst>
      <p:ext uri="{BB962C8B-B14F-4D97-AF65-F5344CB8AC3E}">
        <p14:creationId xmlns:p14="http://schemas.microsoft.com/office/powerpoint/2010/main" val="57559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inspiring</a:t>
            </a:r>
            <a:r>
              <a:rPr lang="en-US" baseline="0" dirty="0" smtClean="0"/>
              <a:t> work was a paper of </a:t>
            </a:r>
            <a:r>
              <a:rPr lang="en-US" baseline="0" dirty="0" err="1" smtClean="0"/>
              <a:t>Ramamoorthi</a:t>
            </a:r>
            <a:r>
              <a:rPr lang="en-US" baseline="0" dirty="0" smtClean="0"/>
              <a:t> and </a:t>
            </a:r>
            <a:r>
              <a:rPr lang="en-US" baseline="0" dirty="0" err="1" smtClean="0"/>
              <a:t>Arvo</a:t>
            </a:r>
            <a:r>
              <a:rPr lang="en-US" baseline="0" dirty="0" smtClean="0"/>
              <a:t>, which decomposed scanned models into </a:t>
            </a:r>
            <a:r>
              <a:rPr lang="en-US" baseline="0" dirty="0" err="1" smtClean="0"/>
              <a:t>parameteric</a:t>
            </a:r>
            <a:r>
              <a:rPr lang="en-US" baseline="0" dirty="0" smtClean="0"/>
              <a:t> representations which allowed some flexibility for later re-design</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3A3E7EC-D2E4-4CCF-9E31-65658A153CDF}" type="slidenum">
              <a:rPr lang="en-US" smtClean="0"/>
              <a:pPr/>
              <a:t>9</a:t>
            </a:fld>
            <a:endParaRPr lang="en-US"/>
          </a:p>
        </p:txBody>
      </p:sp>
    </p:spTree>
    <p:extLst>
      <p:ext uri="{BB962C8B-B14F-4D97-AF65-F5344CB8AC3E}">
        <p14:creationId xmlns:p14="http://schemas.microsoft.com/office/powerpoint/2010/main" val="362391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B06DF3-8391-4DB1-AC5B-99364CBCE2B4}" type="slidenum">
              <a:rPr lang="en-US"/>
              <a:pPr/>
              <a:t>‹#›</a:t>
            </a:fld>
            <a:endParaRPr lang="en-US"/>
          </a:p>
        </p:txBody>
      </p:sp>
    </p:spTree>
    <p:extLst>
      <p:ext uri="{BB962C8B-B14F-4D97-AF65-F5344CB8AC3E}">
        <p14:creationId xmlns:p14="http://schemas.microsoft.com/office/powerpoint/2010/main" val="381851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C6925D-FD4A-4689-8E6D-8B6E08821B33}" type="slidenum">
              <a:rPr lang="en-US"/>
              <a:pPr/>
              <a:t>‹#›</a:t>
            </a:fld>
            <a:endParaRPr lang="en-US"/>
          </a:p>
        </p:txBody>
      </p:sp>
    </p:spTree>
    <p:extLst>
      <p:ext uri="{BB962C8B-B14F-4D97-AF65-F5344CB8AC3E}">
        <p14:creationId xmlns:p14="http://schemas.microsoft.com/office/powerpoint/2010/main" val="411287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9EE547-FB83-4B62-82D8-D17F2D6ADF0C}" type="slidenum">
              <a:rPr lang="en-US"/>
              <a:pPr/>
              <a:t>‹#›</a:t>
            </a:fld>
            <a:endParaRPr lang="en-US"/>
          </a:p>
        </p:txBody>
      </p:sp>
    </p:spTree>
    <p:extLst>
      <p:ext uri="{BB962C8B-B14F-4D97-AF65-F5344CB8AC3E}">
        <p14:creationId xmlns:p14="http://schemas.microsoft.com/office/powerpoint/2010/main" val="149803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A7DBC15-CF13-4CBC-A42C-8874E8624F6A}" type="slidenum">
              <a:rPr lang="en-US"/>
              <a:pPr/>
              <a:t>‹#›</a:t>
            </a:fld>
            <a:endParaRPr lang="en-US"/>
          </a:p>
        </p:txBody>
      </p:sp>
    </p:spTree>
    <p:extLst>
      <p:ext uri="{BB962C8B-B14F-4D97-AF65-F5344CB8AC3E}">
        <p14:creationId xmlns:p14="http://schemas.microsoft.com/office/powerpoint/2010/main" val="45682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72C24B-0C80-4936-BA1A-9E7038DD0880}" type="slidenum">
              <a:rPr lang="en-US"/>
              <a:pPr/>
              <a:t>‹#›</a:t>
            </a:fld>
            <a:endParaRPr lang="en-US"/>
          </a:p>
        </p:txBody>
      </p:sp>
    </p:spTree>
    <p:extLst>
      <p:ext uri="{BB962C8B-B14F-4D97-AF65-F5344CB8AC3E}">
        <p14:creationId xmlns:p14="http://schemas.microsoft.com/office/powerpoint/2010/main" val="26841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270CC6-FDFD-46E1-9457-4F81010B0C48}" type="slidenum">
              <a:rPr lang="en-US"/>
              <a:pPr/>
              <a:t>‹#›</a:t>
            </a:fld>
            <a:endParaRPr lang="en-US"/>
          </a:p>
        </p:txBody>
      </p:sp>
    </p:spTree>
    <p:extLst>
      <p:ext uri="{BB962C8B-B14F-4D97-AF65-F5344CB8AC3E}">
        <p14:creationId xmlns:p14="http://schemas.microsoft.com/office/powerpoint/2010/main" val="137245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955F5E-B55B-44AD-B041-E9D00C3747A0}" type="slidenum">
              <a:rPr lang="en-US"/>
              <a:pPr/>
              <a:t>‹#›</a:t>
            </a:fld>
            <a:endParaRPr lang="en-US"/>
          </a:p>
        </p:txBody>
      </p:sp>
    </p:spTree>
    <p:extLst>
      <p:ext uri="{BB962C8B-B14F-4D97-AF65-F5344CB8AC3E}">
        <p14:creationId xmlns:p14="http://schemas.microsoft.com/office/powerpoint/2010/main" val="105151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A937C10-2099-4898-88DC-7A45299F15F0}" type="slidenum">
              <a:rPr lang="en-US"/>
              <a:pPr/>
              <a:t>‹#›</a:t>
            </a:fld>
            <a:endParaRPr lang="en-US"/>
          </a:p>
        </p:txBody>
      </p:sp>
    </p:spTree>
    <p:extLst>
      <p:ext uri="{BB962C8B-B14F-4D97-AF65-F5344CB8AC3E}">
        <p14:creationId xmlns:p14="http://schemas.microsoft.com/office/powerpoint/2010/main" val="378866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22C2D4A-A412-4E31-8381-602E41944656}" type="slidenum">
              <a:rPr lang="en-US"/>
              <a:pPr/>
              <a:t>‹#›</a:t>
            </a:fld>
            <a:endParaRPr lang="en-US"/>
          </a:p>
        </p:txBody>
      </p:sp>
    </p:spTree>
    <p:extLst>
      <p:ext uri="{BB962C8B-B14F-4D97-AF65-F5344CB8AC3E}">
        <p14:creationId xmlns:p14="http://schemas.microsoft.com/office/powerpoint/2010/main" val="339051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2DFF1D4-C015-430B-AF3A-C501C9ACEE5E}" type="slidenum">
              <a:rPr lang="en-US"/>
              <a:pPr/>
              <a:t>‹#›</a:t>
            </a:fld>
            <a:endParaRPr lang="en-US"/>
          </a:p>
        </p:txBody>
      </p:sp>
    </p:spTree>
    <p:extLst>
      <p:ext uri="{BB962C8B-B14F-4D97-AF65-F5344CB8AC3E}">
        <p14:creationId xmlns:p14="http://schemas.microsoft.com/office/powerpoint/2010/main" val="198204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181E383-D476-4AE0-94B7-7168A387166D}" type="slidenum">
              <a:rPr lang="en-US"/>
              <a:pPr/>
              <a:t>‹#›</a:t>
            </a:fld>
            <a:endParaRPr lang="en-US"/>
          </a:p>
        </p:txBody>
      </p:sp>
    </p:spTree>
    <p:extLst>
      <p:ext uri="{BB962C8B-B14F-4D97-AF65-F5344CB8AC3E}">
        <p14:creationId xmlns:p14="http://schemas.microsoft.com/office/powerpoint/2010/main" val="245619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F1BEF7-ED3A-46C9-9D96-4475B934B725}" type="slidenum">
              <a:rPr lang="en-US"/>
              <a:pPr/>
              <a:t>‹#›</a:t>
            </a:fld>
            <a:endParaRPr lang="en-US"/>
          </a:p>
        </p:txBody>
      </p:sp>
    </p:spTree>
    <p:extLst>
      <p:ext uri="{BB962C8B-B14F-4D97-AF65-F5344CB8AC3E}">
        <p14:creationId xmlns:p14="http://schemas.microsoft.com/office/powerpoint/2010/main" val="173066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2B98A7-1596-43E4-9EB6-87D5F8757BE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1470025"/>
          </a:xfrm>
        </p:spPr>
        <p:txBody>
          <a:bodyPr/>
          <a:lstStyle/>
          <a:p>
            <a:r>
              <a:rPr lang="en-US" dirty="0" smtClean="0"/>
              <a:t>Interactive Inverse 3D Modeling</a:t>
            </a:r>
            <a:endParaRPr lang="en-US" dirty="0"/>
          </a:p>
        </p:txBody>
      </p:sp>
      <p:sp>
        <p:nvSpPr>
          <p:cNvPr id="3" name="Subtitle 2"/>
          <p:cNvSpPr>
            <a:spLocks noGrp="1"/>
          </p:cNvSpPr>
          <p:nvPr>
            <p:ph type="subTitle" idx="1"/>
          </p:nvPr>
        </p:nvSpPr>
        <p:spPr/>
        <p:txBody>
          <a:bodyPr/>
          <a:lstStyle/>
          <a:p>
            <a:r>
              <a:rPr lang="en-US" dirty="0" smtClean="0"/>
              <a:t>James Andrews</a:t>
            </a:r>
          </a:p>
          <a:p>
            <a:r>
              <a:rPr lang="en-US" dirty="0" err="1" smtClean="0"/>
              <a:t>Hailin</a:t>
            </a:r>
            <a:r>
              <a:rPr lang="en-US" dirty="0" smtClean="0"/>
              <a:t> Jin</a:t>
            </a:r>
          </a:p>
          <a:p>
            <a:r>
              <a:rPr lang="en-US" dirty="0" smtClean="0"/>
              <a:t>Carlo </a:t>
            </a:r>
            <a:r>
              <a:rPr lang="en-US" dirty="0" err="1" smtClean="0"/>
              <a:t>S</a:t>
            </a:r>
            <a:r>
              <a:rPr lang="en-US" dirty="0" err="1" smtClean="0">
                <a:cs typeface="Arial" charset="0"/>
              </a:rPr>
              <a:t>é</a:t>
            </a:r>
            <a:r>
              <a:rPr lang="en-US" dirty="0" err="1" smtClean="0"/>
              <a:t>quin</a:t>
            </a:r>
            <a:endParaRPr lang="en-US" dirty="0"/>
          </a:p>
        </p:txBody>
      </p:sp>
    </p:spTree>
    <p:extLst>
      <p:ext uri="{BB962C8B-B14F-4D97-AF65-F5344CB8AC3E}">
        <p14:creationId xmlns:p14="http://schemas.microsoft.com/office/powerpoint/2010/main" val="236324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Pipeline</a:t>
            </a:r>
            <a:endParaRPr lang="en-US" dirty="0"/>
          </a:p>
        </p:txBody>
      </p:sp>
      <p:sp>
        <p:nvSpPr>
          <p:cNvPr id="11" name="Rectangle 10"/>
          <p:cNvSpPr/>
          <p:nvPr/>
        </p:nvSpPr>
        <p:spPr>
          <a:xfrm>
            <a:off x="152400" y="922874"/>
            <a:ext cx="2080260" cy="526893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7" name="Rectangle 6"/>
          <p:cNvSpPr/>
          <p:nvPr/>
        </p:nvSpPr>
        <p:spPr>
          <a:xfrm>
            <a:off x="192139" y="1080926"/>
            <a:ext cx="1966226"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Unstructured mesh</a:t>
            </a:r>
            <a:endParaRPr lang="en-US" sz="2400" dirty="0">
              <a:solidFill>
                <a:srgbClr val="C00000"/>
              </a:solidFill>
            </a:endParaRPr>
          </a:p>
        </p:txBody>
      </p:sp>
      <p:sp>
        <p:nvSpPr>
          <p:cNvPr id="8" name="Rectangle 7"/>
          <p:cNvSpPr/>
          <p:nvPr/>
        </p:nvSpPr>
        <p:spPr>
          <a:xfrm>
            <a:off x="192139" y="2503378"/>
            <a:ext cx="1966226"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Photos</a:t>
            </a:r>
            <a:endParaRPr lang="en-US" sz="2400" dirty="0">
              <a:solidFill>
                <a:srgbClr val="C00000"/>
              </a:solidFill>
            </a:endParaRPr>
          </a:p>
        </p:txBody>
      </p:sp>
      <p:sp>
        <p:nvSpPr>
          <p:cNvPr id="9" name="Rectangle 8"/>
          <p:cNvSpPr/>
          <p:nvPr/>
        </p:nvSpPr>
        <p:spPr>
          <a:xfrm>
            <a:off x="192139" y="3925830"/>
            <a:ext cx="1966226"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3D scans</a:t>
            </a:r>
            <a:endParaRPr lang="en-US" sz="2400" dirty="0">
              <a:solidFill>
                <a:srgbClr val="C00000"/>
              </a:solidFill>
            </a:endParaRPr>
          </a:p>
        </p:txBody>
      </p:sp>
      <p:sp>
        <p:nvSpPr>
          <p:cNvPr id="12" name="TextBox 11"/>
          <p:cNvSpPr txBox="1"/>
          <p:nvPr/>
        </p:nvSpPr>
        <p:spPr>
          <a:xfrm>
            <a:off x="381000" y="5348282"/>
            <a:ext cx="2043976" cy="461665"/>
          </a:xfrm>
          <a:prstGeom prst="rect">
            <a:avLst/>
          </a:prstGeom>
          <a:noFill/>
        </p:spPr>
        <p:txBody>
          <a:bodyPr wrap="square" rtlCol="0">
            <a:spAutoFit/>
          </a:bodyPr>
          <a:lstStyle/>
          <a:p>
            <a:r>
              <a:rPr lang="en-US" sz="2400" dirty="0" smtClean="0">
                <a:solidFill>
                  <a:schemeClr val="bg1"/>
                </a:solidFill>
              </a:rPr>
              <a:t>Input Data</a:t>
            </a:r>
            <a:endParaRPr lang="en-US" sz="2400" dirty="0">
              <a:solidFill>
                <a:schemeClr val="bg1"/>
              </a:solidFill>
            </a:endParaRPr>
          </a:p>
        </p:txBody>
      </p:sp>
      <p:sp>
        <p:nvSpPr>
          <p:cNvPr id="16" name="Right Arrow 15"/>
          <p:cNvSpPr/>
          <p:nvPr/>
        </p:nvSpPr>
        <p:spPr>
          <a:xfrm>
            <a:off x="2232660" y="2047507"/>
            <a:ext cx="1634490" cy="2537064"/>
          </a:xfrm>
          <a:prstGeom prst="rightArrow">
            <a:avLst>
              <a:gd name="adj1" fmla="val 80538"/>
              <a:gd name="adj2" fmla="val 1615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p>
        </p:txBody>
      </p:sp>
      <p:sp>
        <p:nvSpPr>
          <p:cNvPr id="17" name="Rectangle 16"/>
          <p:cNvSpPr/>
          <p:nvPr/>
        </p:nvSpPr>
        <p:spPr>
          <a:xfrm>
            <a:off x="3867150" y="2068739"/>
            <a:ext cx="1932534" cy="249194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t>Editable Model</a:t>
            </a:r>
            <a:endParaRPr lang="en-US" sz="2400" dirty="0"/>
          </a:p>
        </p:txBody>
      </p:sp>
      <p:sp>
        <p:nvSpPr>
          <p:cNvPr id="18" name="U-Turn Arrow 17"/>
          <p:cNvSpPr/>
          <p:nvPr/>
        </p:nvSpPr>
        <p:spPr>
          <a:xfrm flipH="1" flipV="1">
            <a:off x="3644265" y="4557933"/>
            <a:ext cx="2152827" cy="2133775"/>
          </a:xfrm>
          <a:prstGeom prst="uturnArrow">
            <a:avLst>
              <a:gd name="adj1" fmla="val 48043"/>
              <a:gd name="adj2" fmla="val 25000"/>
              <a:gd name="adj3" fmla="val 15336"/>
              <a:gd name="adj4" fmla="val 13078"/>
              <a:gd name="adj5" fmla="val 9999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solidFill>
                <a:schemeClr val="tx1"/>
              </a:solidFill>
            </a:endParaRPr>
          </a:p>
        </p:txBody>
      </p:sp>
      <p:sp>
        <p:nvSpPr>
          <p:cNvPr id="19" name="TextBox 18"/>
          <p:cNvSpPr txBox="1"/>
          <p:nvPr/>
        </p:nvSpPr>
        <p:spPr>
          <a:xfrm>
            <a:off x="3632835" y="5269256"/>
            <a:ext cx="2005965" cy="1200329"/>
          </a:xfrm>
          <a:prstGeom prst="rect">
            <a:avLst/>
          </a:prstGeom>
          <a:noFill/>
        </p:spPr>
        <p:txBody>
          <a:bodyPr wrap="square" rtlCol="0">
            <a:spAutoFit/>
          </a:bodyPr>
          <a:lstStyle/>
          <a:p>
            <a:r>
              <a:rPr lang="en-US" sz="2400" dirty="0" smtClean="0">
                <a:solidFill>
                  <a:schemeClr val="bg1"/>
                </a:solidFill>
              </a:rPr>
              <a:t>Model</a:t>
            </a:r>
          </a:p>
          <a:p>
            <a:r>
              <a:rPr lang="en-US" sz="2400" dirty="0" smtClean="0">
                <a:solidFill>
                  <a:schemeClr val="bg1"/>
                </a:solidFill>
              </a:rPr>
              <a:t>Hierarchy</a:t>
            </a:r>
          </a:p>
          <a:p>
            <a:r>
              <a:rPr lang="en-US" sz="2400" dirty="0" smtClean="0">
                <a:solidFill>
                  <a:schemeClr val="bg1"/>
                </a:solidFill>
              </a:rPr>
              <a:t>&amp; Re-fitting</a:t>
            </a:r>
            <a:endParaRPr lang="en-US" sz="2400" dirty="0">
              <a:solidFill>
                <a:schemeClr val="bg1"/>
              </a:solidFill>
            </a:endParaRPr>
          </a:p>
        </p:txBody>
      </p:sp>
      <p:sp>
        <p:nvSpPr>
          <p:cNvPr id="20" name="Right Arrow 19"/>
          <p:cNvSpPr/>
          <p:nvPr/>
        </p:nvSpPr>
        <p:spPr>
          <a:xfrm>
            <a:off x="5799685" y="2068739"/>
            <a:ext cx="964970" cy="2528804"/>
          </a:xfrm>
          <a:prstGeom prst="rightArrow">
            <a:avLst>
              <a:gd name="adj1" fmla="val 63082"/>
              <a:gd name="adj2" fmla="val 31906"/>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p>
        </p:txBody>
      </p:sp>
      <p:sp>
        <p:nvSpPr>
          <p:cNvPr id="21" name="Rectangle 20"/>
          <p:cNvSpPr/>
          <p:nvPr/>
        </p:nvSpPr>
        <p:spPr>
          <a:xfrm>
            <a:off x="6764655" y="685800"/>
            <a:ext cx="2303145" cy="57095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p>
        </p:txBody>
      </p:sp>
      <p:sp>
        <p:nvSpPr>
          <p:cNvPr id="22" name="TextBox 21"/>
          <p:cNvSpPr txBox="1"/>
          <p:nvPr/>
        </p:nvSpPr>
        <p:spPr>
          <a:xfrm>
            <a:off x="5722797" y="2977528"/>
            <a:ext cx="1264743" cy="461665"/>
          </a:xfrm>
          <a:prstGeom prst="rect">
            <a:avLst/>
          </a:prstGeom>
          <a:noFill/>
        </p:spPr>
        <p:txBody>
          <a:bodyPr wrap="square" rtlCol="0">
            <a:spAutoFit/>
          </a:bodyPr>
          <a:lstStyle/>
          <a:p>
            <a:r>
              <a:rPr lang="en-US" sz="2400" dirty="0" smtClean="0">
                <a:solidFill>
                  <a:schemeClr val="bg1"/>
                </a:solidFill>
              </a:rPr>
              <a:t>Clean</a:t>
            </a:r>
            <a:endParaRPr lang="en-US" sz="2400" dirty="0">
              <a:solidFill>
                <a:schemeClr val="bg1"/>
              </a:solidFill>
            </a:endParaRPr>
          </a:p>
        </p:txBody>
      </p:sp>
      <p:sp>
        <p:nvSpPr>
          <p:cNvPr id="23" name="TextBox 22"/>
          <p:cNvSpPr txBox="1"/>
          <p:nvPr/>
        </p:nvSpPr>
        <p:spPr>
          <a:xfrm>
            <a:off x="2158365" y="2345327"/>
            <a:ext cx="1560195" cy="1938992"/>
          </a:xfrm>
          <a:prstGeom prst="rect">
            <a:avLst/>
          </a:prstGeom>
          <a:noFill/>
        </p:spPr>
        <p:txBody>
          <a:bodyPr wrap="square" rtlCol="0">
            <a:spAutoFit/>
          </a:bodyPr>
          <a:lstStyle/>
          <a:p>
            <a:pPr algn="ctr"/>
            <a:r>
              <a:rPr lang="en-US" sz="2400" dirty="0">
                <a:solidFill>
                  <a:schemeClr val="bg1"/>
                </a:solidFill>
              </a:rPr>
              <a:t>User-guided fitting modules</a:t>
            </a:r>
          </a:p>
          <a:p>
            <a:pPr algn="ctr"/>
            <a:endParaRPr lang="en-US" sz="2400" dirty="0">
              <a:solidFill>
                <a:schemeClr val="bg1"/>
              </a:solidFill>
            </a:endParaRPr>
          </a:p>
        </p:txBody>
      </p:sp>
      <p:sp>
        <p:nvSpPr>
          <p:cNvPr id="25" name="Rectangle 24"/>
          <p:cNvSpPr/>
          <p:nvPr/>
        </p:nvSpPr>
        <p:spPr>
          <a:xfrm>
            <a:off x="6913245" y="863608"/>
            <a:ext cx="2041344"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Nice rendering</a:t>
            </a:r>
            <a:endParaRPr lang="en-US" sz="2400" dirty="0">
              <a:solidFill>
                <a:srgbClr val="C00000"/>
              </a:solidFill>
            </a:endParaRPr>
          </a:p>
        </p:txBody>
      </p:sp>
      <p:sp>
        <p:nvSpPr>
          <p:cNvPr id="26" name="Rectangle 25"/>
          <p:cNvSpPr/>
          <p:nvPr/>
        </p:nvSpPr>
        <p:spPr>
          <a:xfrm>
            <a:off x="6913245" y="2286060"/>
            <a:ext cx="2041344"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STL for RP</a:t>
            </a:r>
            <a:endParaRPr lang="en-US" sz="2400" dirty="0">
              <a:solidFill>
                <a:srgbClr val="C00000"/>
              </a:solidFill>
            </a:endParaRPr>
          </a:p>
        </p:txBody>
      </p:sp>
      <p:sp>
        <p:nvSpPr>
          <p:cNvPr id="27" name="Rectangle 26"/>
          <p:cNvSpPr/>
          <p:nvPr/>
        </p:nvSpPr>
        <p:spPr>
          <a:xfrm>
            <a:off x="6913245" y="3708512"/>
            <a:ext cx="2041344"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OBJ for CAD </a:t>
            </a:r>
            <a:endParaRPr lang="en-US" sz="2400" dirty="0">
              <a:solidFill>
                <a:srgbClr val="C00000"/>
              </a:solidFill>
            </a:endParaRPr>
          </a:p>
        </p:txBody>
      </p:sp>
      <p:sp>
        <p:nvSpPr>
          <p:cNvPr id="3" name="TextBox 2"/>
          <p:cNvSpPr txBox="1"/>
          <p:nvPr/>
        </p:nvSpPr>
        <p:spPr>
          <a:xfrm>
            <a:off x="6764655" y="5265003"/>
            <a:ext cx="2303144" cy="830997"/>
          </a:xfrm>
          <a:prstGeom prst="rect">
            <a:avLst/>
          </a:prstGeom>
          <a:noFill/>
        </p:spPr>
        <p:txBody>
          <a:bodyPr wrap="square" rtlCol="0">
            <a:spAutoFit/>
          </a:bodyPr>
          <a:lstStyle/>
          <a:p>
            <a:pPr algn="ctr"/>
            <a:r>
              <a:rPr lang="en-US" sz="2400" dirty="0">
                <a:solidFill>
                  <a:schemeClr val="bg1"/>
                </a:solidFill>
              </a:rPr>
              <a:t>Redesigned </a:t>
            </a:r>
            <a:r>
              <a:rPr lang="en-US" sz="2400" dirty="0" smtClean="0">
                <a:solidFill>
                  <a:schemeClr val="bg1"/>
                </a:solidFill>
              </a:rPr>
              <a:t>output</a:t>
            </a:r>
            <a:endParaRPr lang="en-US" sz="2400" dirty="0">
              <a:solidFill>
                <a:schemeClr val="bg1"/>
              </a:solidFill>
            </a:endParaRPr>
          </a:p>
        </p:txBody>
      </p:sp>
    </p:spTree>
    <p:extLst>
      <p:ext uri="{BB962C8B-B14F-4D97-AF65-F5344CB8AC3E}">
        <p14:creationId xmlns:p14="http://schemas.microsoft.com/office/powerpoint/2010/main" val="3389181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1"/>
                </a:solidFill>
              </a:rPr>
              <a:t>Input Sources</a:t>
            </a:r>
            <a:endParaRPr lang="en-US" dirty="0">
              <a:solidFill>
                <a:schemeClr val="tx1"/>
              </a:solidFill>
            </a:endParaRPr>
          </a:p>
        </p:txBody>
      </p:sp>
      <p:sp>
        <p:nvSpPr>
          <p:cNvPr id="3" name="Content Placeholder 2"/>
          <p:cNvSpPr>
            <a:spLocks noGrp="1"/>
          </p:cNvSpPr>
          <p:nvPr>
            <p:ph idx="1"/>
          </p:nvPr>
        </p:nvSpPr>
        <p:spPr>
          <a:xfrm>
            <a:off x="457200" y="1112837"/>
            <a:ext cx="8229600" cy="4525963"/>
          </a:xfrm>
        </p:spPr>
        <p:txBody>
          <a:bodyPr/>
          <a:lstStyle/>
          <a:p>
            <a:r>
              <a:rPr lang="en-US" sz="2800" dirty="0" smtClean="0"/>
              <a:t>3D meshes</a:t>
            </a:r>
          </a:p>
          <a:p>
            <a:r>
              <a:rPr lang="en-US" sz="2800" dirty="0" smtClean="0"/>
              <a:t>3D Point clouds from scanner</a:t>
            </a:r>
          </a:p>
          <a:p>
            <a:r>
              <a:rPr lang="en-US" sz="2800" dirty="0" smtClean="0"/>
              <a:t>Photographs</a:t>
            </a:r>
          </a:p>
          <a:p>
            <a:endParaRPr lang="en-US" dirty="0"/>
          </a:p>
        </p:txBody>
      </p:sp>
      <p:pic>
        <p:nvPicPr>
          <p:cNvPr id="5" name="Picture 3" descr="nearby_bad_paxm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618" y="3142130"/>
            <a:ext cx="1867647" cy="2870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onefit_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77" y="3124200"/>
            <a:ext cx="1791325" cy="28902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imfit_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819" y="3142130"/>
            <a:ext cx="2253034" cy="28014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conefit_2_cr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0837" y="3142130"/>
            <a:ext cx="2726963" cy="28014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92437" y="3201973"/>
            <a:ext cx="79486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7"/>
          <p:cNvSpPr>
            <a:spLocks noChangeArrowheads="1"/>
          </p:cNvSpPr>
          <p:nvPr/>
        </p:nvSpPr>
        <p:spPr bwMode="auto">
          <a:xfrm>
            <a:off x="92437" y="4973623"/>
            <a:ext cx="79486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660022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smtClean="0"/>
              <a:t>User-Guided </a:t>
            </a:r>
            <a:r>
              <a:rPr lang="en-US" dirty="0"/>
              <a:t>F</a:t>
            </a:r>
            <a:r>
              <a:rPr lang="en-US" dirty="0" smtClean="0"/>
              <a:t>itting </a:t>
            </a:r>
            <a:r>
              <a:rPr lang="en-US" dirty="0"/>
              <a:t>M</a:t>
            </a:r>
            <a:r>
              <a:rPr lang="en-US" dirty="0" smtClean="0"/>
              <a:t>odules</a:t>
            </a:r>
            <a:endParaRPr lang="en-US" dirty="0"/>
          </a:p>
        </p:txBody>
      </p:sp>
      <p:sp>
        <p:nvSpPr>
          <p:cNvPr id="3" name="Content Placeholder 2"/>
          <p:cNvSpPr>
            <a:spLocks noGrp="1"/>
          </p:cNvSpPr>
          <p:nvPr>
            <p:ph idx="1"/>
          </p:nvPr>
        </p:nvSpPr>
        <p:spPr>
          <a:xfrm>
            <a:off x="73307" y="645538"/>
            <a:ext cx="8229600" cy="4525963"/>
          </a:xfrm>
        </p:spPr>
        <p:txBody>
          <a:bodyPr/>
          <a:lstStyle/>
          <a:p>
            <a:r>
              <a:rPr lang="en-US" dirty="0" smtClean="0"/>
              <a:t>Stationary sweeps:</a:t>
            </a:r>
          </a:p>
          <a:p>
            <a:pPr marL="457200" lvl="1" indent="0">
              <a:buNone/>
            </a:pPr>
            <a:r>
              <a:rPr lang="en-US" sz="1800" dirty="0" smtClean="0"/>
              <a:t>(Surfaces of revolution, helices, </a:t>
            </a:r>
            <a:r>
              <a:rPr lang="en-US" sz="1800" dirty="0" err="1" smtClean="0"/>
              <a:t>etc</a:t>
            </a:r>
            <a:r>
              <a:rPr lang="en-US" sz="1800" dirty="0" smtClean="0"/>
              <a:t>)</a:t>
            </a:r>
          </a:p>
          <a:p>
            <a:pPr marL="0" indent="0">
              <a:buNone/>
            </a:pPr>
            <a:endParaRPr lang="en-US" dirty="0" smtClean="0"/>
          </a:p>
          <a:p>
            <a:r>
              <a:rPr lang="en-US" dirty="0" smtClean="0"/>
              <a:t>Progressive sweeps:</a:t>
            </a:r>
          </a:p>
          <a:p>
            <a:endParaRPr lang="en-US" dirty="0" smtClean="0"/>
          </a:p>
          <a:p>
            <a:endParaRPr lang="en-US" dirty="0" smtClean="0"/>
          </a:p>
          <a:p>
            <a:r>
              <a:rPr lang="en-US" dirty="0" smtClean="0"/>
              <a:t>Quadrics:</a:t>
            </a:r>
          </a:p>
          <a:p>
            <a:endParaRPr lang="en-US" dirty="0" smtClean="0"/>
          </a:p>
          <a:p>
            <a:endParaRPr lang="en-US" dirty="0" smtClean="0"/>
          </a:p>
          <a:p>
            <a:r>
              <a:rPr lang="en-US" dirty="0" smtClean="0"/>
              <a:t>Freeform surfaces:</a:t>
            </a:r>
          </a:p>
          <a:p>
            <a:endParaRPr lang="en-US" dirty="0"/>
          </a:p>
        </p:txBody>
      </p:sp>
      <p:grpSp>
        <p:nvGrpSpPr>
          <p:cNvPr id="4" name="Group 25"/>
          <p:cNvGrpSpPr>
            <a:grpSpLocks/>
          </p:cNvGrpSpPr>
          <p:nvPr/>
        </p:nvGrpSpPr>
        <p:grpSpPr bwMode="auto">
          <a:xfrm>
            <a:off x="4586287" y="685800"/>
            <a:ext cx="1357313" cy="1676400"/>
            <a:chOff x="1104" y="1152"/>
            <a:chExt cx="768" cy="1183"/>
          </a:xfrm>
        </p:grpSpPr>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 y="1152"/>
              <a:ext cx="547"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1"/>
            <p:cNvSpPr>
              <a:spLocks noChangeArrowheads="1"/>
            </p:cNvSpPr>
            <p:nvPr/>
          </p:nvSpPr>
          <p:spPr bwMode="auto">
            <a:xfrm flipH="1">
              <a:off x="1104" y="1683"/>
              <a:ext cx="663"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0 w 21600"/>
                <a:gd name="T19" fmla="*/ 3168 h 21600"/>
                <a:gd name="T20" fmla="*/ 18440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730" y="13602"/>
                  </a:moveTo>
                  <a:cubicBezTo>
                    <a:pt x="3924" y="17038"/>
                    <a:pt x="7162" y="19342"/>
                    <a:pt x="10800" y="19342"/>
                  </a:cubicBezTo>
                  <a:cubicBezTo>
                    <a:pt x="15517" y="19342"/>
                    <a:pt x="19342" y="15517"/>
                    <a:pt x="19342" y="10800"/>
                  </a:cubicBezTo>
                  <a:cubicBezTo>
                    <a:pt x="19342" y="6082"/>
                    <a:pt x="15517" y="2258"/>
                    <a:pt x="10800" y="2258"/>
                  </a:cubicBezTo>
                  <a:cubicBezTo>
                    <a:pt x="8124" y="2257"/>
                    <a:pt x="5604" y="3511"/>
                    <a:pt x="3989" y="5643"/>
                  </a:cubicBezTo>
                  <a:lnTo>
                    <a:pt x="2189" y="4281"/>
                  </a:lnTo>
                  <a:cubicBezTo>
                    <a:pt x="4230" y="1584"/>
                    <a:pt x="7417" y="-1"/>
                    <a:pt x="10800" y="0"/>
                  </a:cubicBezTo>
                  <a:cubicBezTo>
                    <a:pt x="16764" y="0"/>
                    <a:pt x="21600" y="4835"/>
                    <a:pt x="21600" y="10800"/>
                  </a:cubicBezTo>
                  <a:cubicBezTo>
                    <a:pt x="21600" y="16764"/>
                    <a:pt x="16764" y="21600"/>
                    <a:pt x="10800" y="21600"/>
                  </a:cubicBezTo>
                  <a:cubicBezTo>
                    <a:pt x="6201" y="21600"/>
                    <a:pt x="2106" y="18687"/>
                    <a:pt x="597" y="14343"/>
                  </a:cubicBezTo>
                  <a:lnTo>
                    <a:pt x="-1953" y="15229"/>
                  </a:lnTo>
                  <a:lnTo>
                    <a:pt x="407" y="10356"/>
                  </a:lnTo>
                  <a:lnTo>
                    <a:pt x="5281" y="12716"/>
                  </a:lnTo>
                  <a:lnTo>
                    <a:pt x="2730" y="13602"/>
                  </a:lnTo>
                  <a:close/>
                </a:path>
              </a:pathLst>
            </a:custGeom>
            <a:solidFill>
              <a:schemeClr val="tx2"/>
            </a:solidFill>
            <a:ln w="9525">
              <a:solidFill>
                <a:schemeClr val="tx1"/>
              </a:solidFill>
              <a:miter lim="800000"/>
              <a:headEnd/>
              <a:tailEnd/>
            </a:ln>
          </p:spPr>
          <p:txBody>
            <a:bodyPr wrap="none" anchor="ctr"/>
            <a:lstStyle/>
            <a:p>
              <a:endParaRPr lang="en-US"/>
            </a:p>
          </p:txBody>
        </p:sp>
      </p:grpSp>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986" y="914400"/>
            <a:ext cx="963606" cy="131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4786" y="533400"/>
            <a:ext cx="1612014"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4"/>
          <p:cNvGrpSpPr>
            <a:grpSpLocks/>
          </p:cNvGrpSpPr>
          <p:nvPr/>
        </p:nvGrpSpPr>
        <p:grpSpPr bwMode="auto">
          <a:xfrm>
            <a:off x="4466066" y="2604234"/>
            <a:ext cx="2032000" cy="1087294"/>
            <a:chOff x="928" y="3264"/>
            <a:chExt cx="1040" cy="487"/>
          </a:xfrm>
        </p:grpSpPr>
        <p:sp>
          <p:nvSpPr>
            <p:cNvPr id="12" name="Freeform 17"/>
            <p:cNvSpPr>
              <a:spLocks/>
            </p:cNvSpPr>
            <p:nvPr/>
          </p:nvSpPr>
          <p:spPr bwMode="auto">
            <a:xfrm>
              <a:off x="928" y="3312"/>
              <a:ext cx="272" cy="400"/>
            </a:xfrm>
            <a:custGeom>
              <a:avLst/>
              <a:gdLst>
                <a:gd name="T0" fmla="*/ 25 w 440"/>
                <a:gd name="T1" fmla="*/ 5 h 584"/>
                <a:gd name="T2" fmla="*/ 2 w 440"/>
                <a:gd name="T3" fmla="*/ 13 h 584"/>
                <a:gd name="T4" fmla="*/ 7 w 440"/>
                <a:gd name="T5" fmla="*/ 86 h 584"/>
                <a:gd name="T6" fmla="*/ 38 w 440"/>
                <a:gd name="T7" fmla="*/ 27 h 584"/>
                <a:gd name="T8" fmla="*/ 20 w 440"/>
                <a:gd name="T9" fmla="*/ 5 h 584"/>
                <a:gd name="T10" fmla="*/ 0 60000 65536"/>
                <a:gd name="T11" fmla="*/ 0 60000 65536"/>
                <a:gd name="T12" fmla="*/ 0 60000 65536"/>
                <a:gd name="T13" fmla="*/ 0 60000 65536"/>
                <a:gd name="T14" fmla="*/ 0 60000 65536"/>
                <a:gd name="T15" fmla="*/ 0 w 440"/>
                <a:gd name="T16" fmla="*/ 0 h 584"/>
                <a:gd name="T17" fmla="*/ 440 w 440"/>
                <a:gd name="T18" fmla="*/ 584 h 584"/>
              </a:gdLst>
              <a:ahLst/>
              <a:cxnLst>
                <a:cxn ang="T10">
                  <a:pos x="T0" y="T1"/>
                </a:cxn>
                <a:cxn ang="T11">
                  <a:pos x="T2" y="T3"/>
                </a:cxn>
                <a:cxn ang="T12">
                  <a:pos x="T4" y="T5"/>
                </a:cxn>
                <a:cxn ang="T13">
                  <a:pos x="T6" y="T7"/>
                </a:cxn>
                <a:cxn ang="T14">
                  <a:pos x="T8" y="T9"/>
                </a:cxn>
              </a:cxnLst>
              <a:rect l="T15" t="T16" r="T17" b="T18"/>
              <a:pathLst>
                <a:path w="440" h="584">
                  <a:moveTo>
                    <a:pt x="272" y="40"/>
                  </a:moveTo>
                  <a:cubicBezTo>
                    <a:pt x="168" y="20"/>
                    <a:pt x="64" y="0"/>
                    <a:pt x="32" y="88"/>
                  </a:cubicBezTo>
                  <a:cubicBezTo>
                    <a:pt x="0" y="176"/>
                    <a:pt x="16" y="552"/>
                    <a:pt x="80" y="568"/>
                  </a:cubicBezTo>
                  <a:cubicBezTo>
                    <a:pt x="144" y="584"/>
                    <a:pt x="392" y="272"/>
                    <a:pt x="416" y="184"/>
                  </a:cubicBezTo>
                  <a:cubicBezTo>
                    <a:pt x="440" y="96"/>
                    <a:pt x="272" y="32"/>
                    <a:pt x="224" y="40"/>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9"/>
            <p:cNvSpPr>
              <a:spLocks/>
            </p:cNvSpPr>
            <p:nvPr/>
          </p:nvSpPr>
          <p:spPr bwMode="auto">
            <a:xfrm>
              <a:off x="1056" y="3360"/>
              <a:ext cx="912" cy="328"/>
            </a:xfrm>
            <a:custGeom>
              <a:avLst/>
              <a:gdLst>
                <a:gd name="T0" fmla="*/ 0 w 672"/>
                <a:gd name="T1" fmla="*/ 120 h 328"/>
                <a:gd name="T2" fmla="*/ 884 w 672"/>
                <a:gd name="T3" fmla="*/ 312 h 328"/>
                <a:gd name="T4" fmla="*/ 1768 w 672"/>
                <a:gd name="T5" fmla="*/ 24 h 328"/>
                <a:gd name="T6" fmla="*/ 3094 w 672"/>
                <a:gd name="T7" fmla="*/ 168 h 328"/>
                <a:gd name="T8" fmla="*/ 0 60000 65536"/>
                <a:gd name="T9" fmla="*/ 0 60000 65536"/>
                <a:gd name="T10" fmla="*/ 0 60000 65536"/>
                <a:gd name="T11" fmla="*/ 0 60000 65536"/>
                <a:gd name="T12" fmla="*/ 0 w 672"/>
                <a:gd name="T13" fmla="*/ 0 h 328"/>
                <a:gd name="T14" fmla="*/ 672 w 672"/>
                <a:gd name="T15" fmla="*/ 328 h 328"/>
              </a:gdLst>
              <a:ahLst/>
              <a:cxnLst>
                <a:cxn ang="T8">
                  <a:pos x="T0" y="T1"/>
                </a:cxn>
                <a:cxn ang="T9">
                  <a:pos x="T2" y="T3"/>
                </a:cxn>
                <a:cxn ang="T10">
                  <a:pos x="T4" y="T5"/>
                </a:cxn>
                <a:cxn ang="T11">
                  <a:pos x="T6" y="T7"/>
                </a:cxn>
              </a:cxnLst>
              <a:rect l="T12" t="T13" r="T14" b="T15"/>
              <a:pathLst>
                <a:path w="672" h="328">
                  <a:moveTo>
                    <a:pt x="0" y="120"/>
                  </a:moveTo>
                  <a:cubicBezTo>
                    <a:pt x="64" y="224"/>
                    <a:pt x="128" y="328"/>
                    <a:pt x="192" y="312"/>
                  </a:cubicBezTo>
                  <a:cubicBezTo>
                    <a:pt x="256" y="296"/>
                    <a:pt x="304" y="48"/>
                    <a:pt x="384" y="24"/>
                  </a:cubicBezTo>
                  <a:cubicBezTo>
                    <a:pt x="464" y="0"/>
                    <a:pt x="616" y="168"/>
                    <a:pt x="672" y="168"/>
                  </a:cubicBezTo>
                </a:path>
              </a:pathLst>
            </a:custGeom>
            <a:noFill/>
            <a:ln w="101600">
              <a:solidFill>
                <a:schemeClr val="tx1"/>
              </a:solidFill>
              <a:round/>
              <a:headEnd/>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3"/>
            <p:cNvSpPr>
              <a:spLocks/>
            </p:cNvSpPr>
            <p:nvPr/>
          </p:nvSpPr>
          <p:spPr bwMode="auto">
            <a:xfrm>
              <a:off x="1248" y="3264"/>
              <a:ext cx="456" cy="487"/>
            </a:xfrm>
            <a:custGeom>
              <a:avLst/>
              <a:gdLst>
                <a:gd name="T0" fmla="*/ 334 w 456"/>
                <a:gd name="T1" fmla="*/ 88 h 487"/>
                <a:gd name="T2" fmla="*/ 250 w 456"/>
                <a:gd name="T3" fmla="*/ 1 h 487"/>
                <a:gd name="T4" fmla="*/ 73 w 456"/>
                <a:gd name="T5" fmla="*/ 79 h 487"/>
                <a:gd name="T6" fmla="*/ 22 w 456"/>
                <a:gd name="T7" fmla="*/ 208 h 487"/>
                <a:gd name="T8" fmla="*/ 205 w 456"/>
                <a:gd name="T9" fmla="*/ 349 h 487"/>
                <a:gd name="T10" fmla="*/ 430 w 456"/>
                <a:gd name="T11" fmla="*/ 454 h 487"/>
                <a:gd name="T12" fmla="*/ 361 w 456"/>
                <a:gd name="T13" fmla="*/ 151 h 487"/>
                <a:gd name="T14" fmla="*/ 0 60000 65536"/>
                <a:gd name="T15" fmla="*/ 0 60000 65536"/>
                <a:gd name="T16" fmla="*/ 0 60000 65536"/>
                <a:gd name="T17" fmla="*/ 0 60000 65536"/>
                <a:gd name="T18" fmla="*/ 0 60000 65536"/>
                <a:gd name="T19" fmla="*/ 0 60000 65536"/>
                <a:gd name="T20" fmla="*/ 0 60000 65536"/>
                <a:gd name="T21" fmla="*/ 0 w 456"/>
                <a:gd name="T22" fmla="*/ 0 h 487"/>
                <a:gd name="T23" fmla="*/ 456 w 456"/>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 h="487">
                  <a:moveTo>
                    <a:pt x="334" y="88"/>
                  </a:moveTo>
                  <a:cubicBezTo>
                    <a:pt x="313" y="45"/>
                    <a:pt x="293" y="2"/>
                    <a:pt x="250" y="1"/>
                  </a:cubicBezTo>
                  <a:cubicBezTo>
                    <a:pt x="207" y="0"/>
                    <a:pt x="111" y="45"/>
                    <a:pt x="73" y="79"/>
                  </a:cubicBezTo>
                  <a:cubicBezTo>
                    <a:pt x="35" y="113"/>
                    <a:pt x="0" y="163"/>
                    <a:pt x="22" y="208"/>
                  </a:cubicBezTo>
                  <a:cubicBezTo>
                    <a:pt x="44" y="253"/>
                    <a:pt x="137" y="308"/>
                    <a:pt x="205" y="349"/>
                  </a:cubicBezTo>
                  <a:cubicBezTo>
                    <a:pt x="273" y="390"/>
                    <a:pt x="404" y="487"/>
                    <a:pt x="430" y="454"/>
                  </a:cubicBezTo>
                  <a:cubicBezTo>
                    <a:pt x="456" y="421"/>
                    <a:pt x="377" y="204"/>
                    <a:pt x="361" y="151"/>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5"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3466" y="2590800"/>
            <a:ext cx="1248934" cy="120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651742" y="3886200"/>
            <a:ext cx="2139458" cy="14263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3941" y="4078165"/>
            <a:ext cx="1226236" cy="131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0267" y="4761026"/>
            <a:ext cx="1708436" cy="208014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3840" y="4757737"/>
            <a:ext cx="137916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35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6"/>
          <p:cNvSpPr txBox="1">
            <a:spLocks noChangeArrowheads="1"/>
          </p:cNvSpPr>
          <p:nvPr/>
        </p:nvSpPr>
        <p:spPr bwMode="auto">
          <a:xfrm>
            <a:off x="1519797" y="6203497"/>
            <a:ext cx="7086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spcBef>
                <a:spcPct val="50000"/>
              </a:spcBef>
            </a:pPr>
            <a:r>
              <a:rPr lang="en-US" sz="2800" dirty="0"/>
              <a:t>… then assume point is from sweep.</a:t>
            </a:r>
          </a:p>
          <a:p>
            <a:pPr eaLnBrk="1" hangingPunct="1">
              <a:spcBef>
                <a:spcPct val="50000"/>
              </a:spcBef>
            </a:pPr>
            <a:endParaRPr lang="en-US" sz="2800" dirty="0"/>
          </a:p>
          <a:p>
            <a:pPr eaLnBrk="1" hangingPunct="1">
              <a:spcBef>
                <a:spcPct val="50000"/>
              </a:spcBef>
            </a:pPr>
            <a:endParaRPr lang="en-US" sz="2800" dirty="0"/>
          </a:p>
        </p:txBody>
      </p:sp>
      <p:sp>
        <p:nvSpPr>
          <p:cNvPr id="30724" name="Text Box 7"/>
          <p:cNvSpPr txBox="1">
            <a:spLocks noChangeArrowheads="1"/>
          </p:cNvSpPr>
          <p:nvPr/>
        </p:nvSpPr>
        <p:spPr bwMode="auto">
          <a:xfrm>
            <a:off x="914400" y="5638800"/>
            <a:ext cx="640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spcBef>
                <a:spcPct val="50000"/>
              </a:spcBef>
            </a:pPr>
            <a:r>
              <a:rPr lang="en-US" sz="2800" dirty="0"/>
              <a:t>If normal perp. to velocity field:</a:t>
            </a:r>
          </a:p>
        </p:txBody>
      </p:sp>
      <p:pic>
        <p:nvPicPr>
          <p:cNvPr id="307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557838"/>
            <a:ext cx="25146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838200"/>
            <a:ext cx="322897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AutoShape 13"/>
          <p:cNvSpPr>
            <a:spLocks noChangeArrowheads="1"/>
          </p:cNvSpPr>
          <p:nvPr/>
        </p:nvSpPr>
        <p:spPr bwMode="auto">
          <a:xfrm>
            <a:off x="3886200" y="2895600"/>
            <a:ext cx="685800" cy="4572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p>
        </p:txBody>
      </p:sp>
      <p:sp>
        <p:nvSpPr>
          <p:cNvPr id="30730" name="Text Box 7"/>
          <p:cNvSpPr txBox="1">
            <a:spLocks noChangeArrowheads="1"/>
          </p:cNvSpPr>
          <p:nvPr/>
        </p:nvSpPr>
        <p:spPr bwMode="auto">
          <a:xfrm>
            <a:off x="838200" y="4886325"/>
            <a:ext cx="3276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spcBef>
                <a:spcPct val="50000"/>
              </a:spcBef>
            </a:pPr>
            <a:r>
              <a:rPr lang="en-US" sz="2800">
                <a:solidFill>
                  <a:srgbClr val="008000"/>
                </a:solidFill>
              </a:rPr>
              <a:t>(simple motion)</a:t>
            </a:r>
          </a:p>
        </p:txBody>
      </p:sp>
      <p:sp>
        <p:nvSpPr>
          <p:cNvPr id="30731" name="Text Box 7"/>
          <p:cNvSpPr txBox="1">
            <a:spLocks noChangeArrowheads="1"/>
          </p:cNvSpPr>
          <p:nvPr/>
        </p:nvSpPr>
        <p:spPr bwMode="auto">
          <a:xfrm>
            <a:off x="4953000" y="4886325"/>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spcBef>
                <a:spcPct val="50000"/>
              </a:spcBef>
            </a:pPr>
            <a:r>
              <a:rPr lang="en-US" sz="2800">
                <a:solidFill>
                  <a:srgbClr val="008000"/>
                </a:solidFill>
              </a:rPr>
              <a:t>(simple velocity field)</a:t>
            </a:r>
          </a:p>
        </p:txBody>
      </p:sp>
      <p:grpSp>
        <p:nvGrpSpPr>
          <p:cNvPr id="15" name="Group 14"/>
          <p:cNvGrpSpPr/>
          <p:nvPr/>
        </p:nvGrpSpPr>
        <p:grpSpPr>
          <a:xfrm>
            <a:off x="677487" y="980001"/>
            <a:ext cx="2895600" cy="3913188"/>
            <a:chOff x="762000" y="2207986"/>
            <a:chExt cx="1600200" cy="2543402"/>
          </a:xfrm>
        </p:grpSpPr>
        <p:grpSp>
          <p:nvGrpSpPr>
            <p:cNvPr id="16" name="Group 25"/>
            <p:cNvGrpSpPr>
              <a:grpSpLocks/>
            </p:cNvGrpSpPr>
            <p:nvPr/>
          </p:nvGrpSpPr>
          <p:grpSpPr bwMode="auto">
            <a:xfrm>
              <a:off x="762000" y="2286000"/>
              <a:ext cx="1600200" cy="2465388"/>
              <a:chOff x="1104" y="1152"/>
              <a:chExt cx="768" cy="1183"/>
            </a:xfrm>
          </p:grpSpPr>
          <p:pic>
            <p:nvPicPr>
              <p:cNvPr id="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 y="1152"/>
                <a:ext cx="547"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1"/>
              <p:cNvSpPr>
                <a:spLocks noChangeArrowheads="1"/>
              </p:cNvSpPr>
              <p:nvPr/>
            </p:nvSpPr>
            <p:spPr bwMode="auto">
              <a:xfrm flipH="1">
                <a:off x="1104" y="1683"/>
                <a:ext cx="663"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0 w 21600"/>
                  <a:gd name="T19" fmla="*/ 3168 h 21600"/>
                  <a:gd name="T20" fmla="*/ 18440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730" y="13602"/>
                    </a:moveTo>
                    <a:cubicBezTo>
                      <a:pt x="3924" y="17038"/>
                      <a:pt x="7162" y="19342"/>
                      <a:pt x="10800" y="19342"/>
                    </a:cubicBezTo>
                    <a:cubicBezTo>
                      <a:pt x="15517" y="19342"/>
                      <a:pt x="19342" y="15517"/>
                      <a:pt x="19342" y="10800"/>
                    </a:cubicBezTo>
                    <a:cubicBezTo>
                      <a:pt x="19342" y="6082"/>
                      <a:pt x="15517" y="2258"/>
                      <a:pt x="10800" y="2258"/>
                    </a:cubicBezTo>
                    <a:cubicBezTo>
                      <a:pt x="8124" y="2257"/>
                      <a:pt x="5604" y="3511"/>
                      <a:pt x="3989" y="5643"/>
                    </a:cubicBezTo>
                    <a:lnTo>
                      <a:pt x="2189" y="4281"/>
                    </a:lnTo>
                    <a:cubicBezTo>
                      <a:pt x="4230" y="1584"/>
                      <a:pt x="7417" y="-1"/>
                      <a:pt x="10800" y="0"/>
                    </a:cubicBezTo>
                    <a:cubicBezTo>
                      <a:pt x="16764" y="0"/>
                      <a:pt x="21600" y="4835"/>
                      <a:pt x="21600" y="10800"/>
                    </a:cubicBezTo>
                    <a:cubicBezTo>
                      <a:pt x="21600" y="16764"/>
                      <a:pt x="16764" y="21600"/>
                      <a:pt x="10800" y="21600"/>
                    </a:cubicBezTo>
                    <a:cubicBezTo>
                      <a:pt x="6201" y="21600"/>
                      <a:pt x="2106" y="18687"/>
                      <a:pt x="597" y="14343"/>
                    </a:cubicBezTo>
                    <a:lnTo>
                      <a:pt x="-1953" y="15229"/>
                    </a:lnTo>
                    <a:lnTo>
                      <a:pt x="407" y="10356"/>
                    </a:lnTo>
                    <a:lnTo>
                      <a:pt x="5281" y="12716"/>
                    </a:lnTo>
                    <a:lnTo>
                      <a:pt x="2730" y="13602"/>
                    </a:lnTo>
                    <a:close/>
                  </a:path>
                </a:pathLst>
              </a:custGeom>
              <a:solidFill>
                <a:schemeClr val="tx2"/>
              </a:solidFill>
              <a:ln w="9525">
                <a:solidFill>
                  <a:schemeClr val="tx1"/>
                </a:solidFill>
                <a:miter lim="800000"/>
                <a:headEnd/>
                <a:tailEnd/>
              </a:ln>
            </p:spPr>
            <p:txBody>
              <a:bodyPr wrap="none" anchor="ctr"/>
              <a:lstStyle/>
              <a:p>
                <a:endParaRPr lang="en-US"/>
              </a:p>
            </p:txBody>
          </p:sp>
        </p:grpSp>
        <p:cxnSp>
          <p:nvCxnSpPr>
            <p:cNvPr id="17" name="Straight Arrow Connector 16"/>
            <p:cNvCxnSpPr/>
            <p:nvPr/>
          </p:nvCxnSpPr>
          <p:spPr>
            <a:xfrm flipH="1" flipV="1">
              <a:off x="1449082" y="2207986"/>
              <a:ext cx="3629" cy="1499394"/>
            </a:xfrm>
            <a:prstGeom prst="straightConnector1">
              <a:avLst/>
            </a:prstGeom>
            <a:ln w="41275">
              <a:tailEnd type="arrow"/>
            </a:ln>
          </p:spPr>
          <p:style>
            <a:lnRef idx="2">
              <a:schemeClr val="accent6"/>
            </a:lnRef>
            <a:fillRef idx="0">
              <a:schemeClr val="accent6"/>
            </a:fillRef>
            <a:effectRef idx="1">
              <a:schemeClr val="accent6"/>
            </a:effectRef>
            <a:fontRef idx="minor">
              <a:schemeClr val="tx1"/>
            </a:fontRef>
          </p:style>
        </p:cxnSp>
      </p:grpSp>
      <p:sp>
        <p:nvSpPr>
          <p:cNvPr id="20" name="Text Box 11"/>
          <p:cNvSpPr txBox="1">
            <a:spLocks noChangeArrowheads="1"/>
          </p:cNvSpPr>
          <p:nvPr/>
        </p:nvSpPr>
        <p:spPr bwMode="auto">
          <a:xfrm>
            <a:off x="0" y="487362"/>
            <a:ext cx="906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spcBef>
                <a:spcPct val="50000"/>
              </a:spcBef>
            </a:pPr>
            <a:r>
              <a:rPr lang="en-US" sz="2400" dirty="0"/>
              <a:t>Defined by a </a:t>
            </a:r>
            <a:r>
              <a:rPr lang="en-US" sz="2400" i="1" dirty="0"/>
              <a:t>simple </a:t>
            </a:r>
            <a:r>
              <a:rPr lang="en-US" sz="2400" b="1" dirty="0"/>
              <a:t>sweep </a:t>
            </a:r>
            <a:r>
              <a:rPr lang="en-US" sz="2400" b="1" dirty="0" smtClean="0"/>
              <a:t>motion </a:t>
            </a:r>
            <a:r>
              <a:rPr lang="en-US" sz="2400" dirty="0" smtClean="0"/>
              <a:t>(</a:t>
            </a:r>
            <a:r>
              <a:rPr lang="en-US" sz="2400" dirty="0" err="1" smtClean="0"/>
              <a:t>eg</a:t>
            </a:r>
            <a:r>
              <a:rPr lang="en-US" sz="2400" dirty="0" smtClean="0"/>
              <a:t>. Revolution, Helix, Spiral)</a:t>
            </a:r>
            <a:endParaRPr lang="en-US" sz="2400" b="1" dirty="0"/>
          </a:p>
        </p:txBody>
      </p:sp>
      <p:sp>
        <p:nvSpPr>
          <p:cNvPr id="21" name="Title 9"/>
          <p:cNvSpPr txBox="1">
            <a:spLocks/>
          </p:cNvSpPr>
          <p:nvPr/>
        </p:nvSpPr>
        <p:spPr bwMode="auto">
          <a:xfrm>
            <a:off x="457200" y="-76200"/>
            <a:ext cx="8229600" cy="69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Stationary Sweeps</a:t>
            </a:r>
          </a:p>
        </p:txBody>
      </p:sp>
    </p:spTree>
    <p:extLst>
      <p:ext uri="{BB962C8B-B14F-4D97-AF65-F5344CB8AC3E}">
        <p14:creationId xmlns:p14="http://schemas.microsoft.com/office/powerpoint/2010/main" val="3754865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Algorithm:</a:t>
            </a:r>
          </a:p>
        </p:txBody>
      </p:sp>
      <p:sp>
        <p:nvSpPr>
          <p:cNvPr id="34819" name="Rectangle 3"/>
          <p:cNvSpPr>
            <a:spLocks noGrp="1" noChangeArrowheads="1"/>
          </p:cNvSpPr>
          <p:nvPr>
            <p:ph type="body" idx="1"/>
          </p:nvPr>
        </p:nvSpPr>
        <p:spPr>
          <a:xfrm>
            <a:off x="457200" y="1600200"/>
            <a:ext cx="8534400" cy="4525963"/>
          </a:xfrm>
        </p:spPr>
        <p:txBody>
          <a:bodyPr/>
          <a:lstStyle/>
          <a:p>
            <a:pPr marL="609600" indent="-609600" eaLnBrk="1" hangingPunct="1">
              <a:buFontTx/>
              <a:buAutoNum type="arabicPeriod"/>
            </a:pPr>
            <a:r>
              <a:rPr lang="en-US" sz="2800" dirty="0" smtClean="0"/>
              <a:t>Find velocity field that fits marked data points:</a:t>
            </a:r>
          </a:p>
          <a:p>
            <a:pPr marL="609600" indent="-609600" eaLnBrk="1" hangingPunct="1">
              <a:buFontTx/>
              <a:buAutoNum type="arabicPeriod"/>
            </a:pPr>
            <a:endParaRPr lang="en-US" sz="2800" dirty="0"/>
          </a:p>
          <a:p>
            <a:pPr marL="609600" indent="-609600" eaLnBrk="1" hangingPunct="1">
              <a:buFontTx/>
              <a:buAutoNum type="arabicPeriod"/>
            </a:pPr>
            <a:endParaRPr lang="en-US" sz="2800" dirty="0" smtClean="0"/>
          </a:p>
          <a:p>
            <a:pPr marL="609600" indent="-609600" eaLnBrk="1" hangingPunct="1">
              <a:buFontTx/>
              <a:buAutoNum type="arabicPeriod"/>
            </a:pPr>
            <a:r>
              <a:rPr lang="en-US" sz="2800" dirty="0" smtClean="0"/>
              <a:t>Grow region to add more points</a:t>
            </a:r>
          </a:p>
          <a:p>
            <a:pPr marL="609600" indent="-609600" eaLnBrk="1" hangingPunct="1">
              <a:buFontTx/>
              <a:buAutoNum type="arabicPeriod"/>
            </a:pPr>
            <a:r>
              <a:rPr lang="en-US" sz="2800" dirty="0" smtClean="0"/>
              <a:t>Repeat (typically converges in 2-3 iterations)</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79613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5"/>
          <p:cNvSpPr txBox="1">
            <a:spLocks noChangeArrowheads="1"/>
          </p:cNvSpPr>
          <p:nvPr/>
        </p:nvSpPr>
        <p:spPr bwMode="auto">
          <a:xfrm>
            <a:off x="609600" y="1981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spcBef>
                <a:spcPct val="50000"/>
              </a:spcBef>
            </a:pPr>
            <a:r>
              <a:rPr lang="en-US" sz="2400" dirty="0"/>
              <a:t>Minimize (subject to constraint):</a:t>
            </a:r>
          </a:p>
        </p:txBody>
      </p:sp>
      <p:grpSp>
        <p:nvGrpSpPr>
          <p:cNvPr id="34822" name="Group 6"/>
          <p:cNvGrpSpPr>
            <a:grpSpLocks/>
          </p:cNvGrpSpPr>
          <p:nvPr/>
        </p:nvGrpSpPr>
        <p:grpSpPr bwMode="auto">
          <a:xfrm>
            <a:off x="76200" y="152400"/>
            <a:ext cx="838200" cy="1219200"/>
            <a:chOff x="1104" y="1152"/>
            <a:chExt cx="768" cy="1183"/>
          </a:xfrm>
        </p:grpSpPr>
        <p:pic>
          <p:nvPicPr>
            <p:cNvPr id="348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 y="1152"/>
              <a:ext cx="547"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AutoShape 8"/>
            <p:cNvSpPr>
              <a:spLocks noChangeArrowheads="1"/>
            </p:cNvSpPr>
            <p:nvPr/>
          </p:nvSpPr>
          <p:spPr bwMode="auto">
            <a:xfrm flipH="1">
              <a:off x="1104" y="1683"/>
              <a:ext cx="663"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0 w 21600"/>
                <a:gd name="T19" fmla="*/ 3168 h 21600"/>
                <a:gd name="T20" fmla="*/ 18440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730" y="13602"/>
                  </a:moveTo>
                  <a:cubicBezTo>
                    <a:pt x="3924" y="17038"/>
                    <a:pt x="7162" y="19342"/>
                    <a:pt x="10800" y="19342"/>
                  </a:cubicBezTo>
                  <a:cubicBezTo>
                    <a:pt x="15517" y="19342"/>
                    <a:pt x="19342" y="15517"/>
                    <a:pt x="19342" y="10800"/>
                  </a:cubicBezTo>
                  <a:cubicBezTo>
                    <a:pt x="19342" y="6082"/>
                    <a:pt x="15517" y="2258"/>
                    <a:pt x="10800" y="2258"/>
                  </a:cubicBezTo>
                  <a:cubicBezTo>
                    <a:pt x="8124" y="2257"/>
                    <a:pt x="5604" y="3511"/>
                    <a:pt x="3989" y="5643"/>
                  </a:cubicBezTo>
                  <a:lnTo>
                    <a:pt x="2189" y="4281"/>
                  </a:lnTo>
                  <a:cubicBezTo>
                    <a:pt x="4230" y="1584"/>
                    <a:pt x="7417" y="-1"/>
                    <a:pt x="10800" y="0"/>
                  </a:cubicBezTo>
                  <a:cubicBezTo>
                    <a:pt x="16764" y="0"/>
                    <a:pt x="21600" y="4835"/>
                    <a:pt x="21600" y="10800"/>
                  </a:cubicBezTo>
                  <a:cubicBezTo>
                    <a:pt x="21600" y="16764"/>
                    <a:pt x="16764" y="21600"/>
                    <a:pt x="10800" y="21600"/>
                  </a:cubicBezTo>
                  <a:cubicBezTo>
                    <a:pt x="6201" y="21600"/>
                    <a:pt x="2106" y="18687"/>
                    <a:pt x="597" y="14343"/>
                  </a:cubicBezTo>
                  <a:lnTo>
                    <a:pt x="-1953" y="15229"/>
                  </a:lnTo>
                  <a:lnTo>
                    <a:pt x="407" y="10356"/>
                  </a:lnTo>
                  <a:lnTo>
                    <a:pt x="5281" y="12716"/>
                  </a:lnTo>
                  <a:lnTo>
                    <a:pt x="2730" y="13602"/>
                  </a:lnTo>
                  <a:close/>
                </a:path>
              </a:pathLst>
            </a:custGeom>
            <a:solidFill>
              <a:schemeClr val="tx2"/>
            </a:solidFill>
            <a:ln w="9525">
              <a:solidFill>
                <a:schemeClr val="tx1"/>
              </a:solidFill>
              <a:miter lim="800000"/>
              <a:headEnd/>
              <a:tailEnd/>
            </a:ln>
          </p:spPr>
          <p:txBody>
            <a:bodyPr wrap="none" anchor="ctr"/>
            <a:lstStyle/>
            <a:p>
              <a:endParaRPr lang="en-US"/>
            </a:p>
          </p:txBody>
        </p:sp>
      </p:grpSp>
      <p:sp>
        <p:nvSpPr>
          <p:cNvPr id="34823" name="Rectangle 5"/>
          <p:cNvSpPr>
            <a:spLocks noChangeArrowheads="1"/>
          </p:cNvSpPr>
          <p:nvPr/>
        </p:nvSpPr>
        <p:spPr bwMode="auto">
          <a:xfrm>
            <a:off x="4659086" y="2895600"/>
            <a:ext cx="449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t>[</a:t>
            </a:r>
            <a:r>
              <a:rPr lang="en-US" sz="1800" b="1" dirty="0" err="1" smtClean="0"/>
              <a:t>Pottmann</a:t>
            </a:r>
            <a:r>
              <a:rPr lang="en-US" sz="1800" b="1" dirty="0"/>
              <a:t>, Lee, and </a:t>
            </a:r>
            <a:r>
              <a:rPr lang="en-US" sz="1800" b="1" dirty="0" err="1" smtClean="0"/>
              <a:t>Randrup</a:t>
            </a:r>
            <a:r>
              <a:rPr lang="en-US" sz="1800" b="1" dirty="0" smtClean="0"/>
              <a:t>, 98]</a:t>
            </a:r>
            <a:endParaRPr lang="en-US" sz="1800" dirty="0"/>
          </a:p>
        </p:txBody>
      </p:sp>
      <p:pic>
        <p:nvPicPr>
          <p:cNvPr id="10" name="Picture 4" descr="Screen shot 2011-03-31 at 7.51.45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57" y="4337050"/>
            <a:ext cx="91440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84604" y="6273224"/>
            <a:ext cx="2282596" cy="584776"/>
          </a:xfrm>
          <a:prstGeom prst="rect">
            <a:avLst/>
          </a:prstGeom>
          <a:noFill/>
        </p:spPr>
        <p:txBody>
          <a:bodyPr wrap="none" rtlCol="0">
            <a:spAutoFit/>
          </a:bodyPr>
          <a:lstStyle/>
          <a:p>
            <a:r>
              <a:rPr lang="en-US" dirty="0" smtClean="0">
                <a:solidFill>
                  <a:srgbClr val="FF0000"/>
                </a:solidFill>
              </a:rPr>
              <a:t>User stroke</a:t>
            </a:r>
            <a:endParaRPr lang="en-US" dirty="0">
              <a:solidFill>
                <a:srgbClr val="FF0000"/>
              </a:solidFill>
            </a:endParaRPr>
          </a:p>
        </p:txBody>
      </p:sp>
      <p:cxnSp>
        <p:nvCxnSpPr>
          <p:cNvPr id="13" name="Straight Arrow Connector 12"/>
          <p:cNvCxnSpPr/>
          <p:nvPr/>
        </p:nvCxnSpPr>
        <p:spPr>
          <a:xfrm rot="10800000">
            <a:off x="1600200" y="6172200"/>
            <a:ext cx="457200" cy="3048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045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0"/>
            <a:ext cx="8839200" cy="1143000"/>
          </a:xfrm>
        </p:spPr>
        <p:txBody>
          <a:bodyPr/>
          <a:lstStyle/>
          <a:p>
            <a:pPr eaLnBrk="1" hangingPunct="1"/>
            <a:r>
              <a:rPr lang="en-US" smtClean="0"/>
              <a:t>Interactive Surface Editing</a:t>
            </a:r>
          </a:p>
        </p:txBody>
      </p:sp>
      <p:grpSp>
        <p:nvGrpSpPr>
          <p:cNvPr id="38916" name="Group 6"/>
          <p:cNvGrpSpPr>
            <a:grpSpLocks/>
          </p:cNvGrpSpPr>
          <p:nvPr/>
        </p:nvGrpSpPr>
        <p:grpSpPr bwMode="auto">
          <a:xfrm>
            <a:off x="228600" y="152400"/>
            <a:ext cx="838200" cy="1219200"/>
            <a:chOff x="1104" y="1152"/>
            <a:chExt cx="768" cy="1183"/>
          </a:xfrm>
        </p:grpSpPr>
        <p:pic>
          <p:nvPicPr>
            <p:cNvPr id="389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 y="1152"/>
              <a:ext cx="547"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AutoShape 8"/>
            <p:cNvSpPr>
              <a:spLocks noChangeArrowheads="1"/>
            </p:cNvSpPr>
            <p:nvPr/>
          </p:nvSpPr>
          <p:spPr bwMode="auto">
            <a:xfrm flipH="1">
              <a:off x="1104" y="1683"/>
              <a:ext cx="663" cy="3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0 w 21600"/>
                <a:gd name="T19" fmla="*/ 3168 h 21600"/>
                <a:gd name="T20" fmla="*/ 18440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730" y="13602"/>
                  </a:moveTo>
                  <a:cubicBezTo>
                    <a:pt x="3924" y="17038"/>
                    <a:pt x="7162" y="19342"/>
                    <a:pt x="10800" y="19342"/>
                  </a:cubicBezTo>
                  <a:cubicBezTo>
                    <a:pt x="15517" y="19342"/>
                    <a:pt x="19342" y="15517"/>
                    <a:pt x="19342" y="10800"/>
                  </a:cubicBezTo>
                  <a:cubicBezTo>
                    <a:pt x="19342" y="6082"/>
                    <a:pt x="15517" y="2258"/>
                    <a:pt x="10800" y="2258"/>
                  </a:cubicBezTo>
                  <a:cubicBezTo>
                    <a:pt x="8124" y="2257"/>
                    <a:pt x="5604" y="3511"/>
                    <a:pt x="3989" y="5643"/>
                  </a:cubicBezTo>
                  <a:lnTo>
                    <a:pt x="2189" y="4281"/>
                  </a:lnTo>
                  <a:cubicBezTo>
                    <a:pt x="4230" y="1584"/>
                    <a:pt x="7417" y="-1"/>
                    <a:pt x="10800" y="0"/>
                  </a:cubicBezTo>
                  <a:cubicBezTo>
                    <a:pt x="16764" y="0"/>
                    <a:pt x="21600" y="4835"/>
                    <a:pt x="21600" y="10800"/>
                  </a:cubicBezTo>
                  <a:cubicBezTo>
                    <a:pt x="21600" y="16764"/>
                    <a:pt x="16764" y="21600"/>
                    <a:pt x="10800" y="21600"/>
                  </a:cubicBezTo>
                  <a:cubicBezTo>
                    <a:pt x="6201" y="21600"/>
                    <a:pt x="2106" y="18687"/>
                    <a:pt x="597" y="14343"/>
                  </a:cubicBezTo>
                  <a:lnTo>
                    <a:pt x="-1953" y="15229"/>
                  </a:lnTo>
                  <a:lnTo>
                    <a:pt x="407" y="10356"/>
                  </a:lnTo>
                  <a:lnTo>
                    <a:pt x="5281" y="12716"/>
                  </a:lnTo>
                  <a:lnTo>
                    <a:pt x="2730" y="13602"/>
                  </a:lnTo>
                  <a:close/>
                </a:path>
              </a:pathLst>
            </a:custGeom>
            <a:solidFill>
              <a:schemeClr val="tx2"/>
            </a:solidFill>
            <a:ln w="9525">
              <a:solidFill>
                <a:schemeClr val="tx1"/>
              </a:solidFill>
              <a:miter lim="800000"/>
              <a:headEnd/>
              <a:tailEnd/>
            </a:ln>
          </p:spPr>
          <p:txBody>
            <a:bodyPr wrap="none" anchor="ctr"/>
            <a:lstStyle/>
            <a:p>
              <a:endParaRPr lang="en-US"/>
            </a:p>
          </p:txBody>
        </p:sp>
      </p:grpSp>
      <p:sp>
        <p:nvSpPr>
          <p:cNvPr id="38917" name="Content Placeholder 6"/>
          <p:cNvSpPr>
            <a:spLocks noGrp="1"/>
          </p:cNvSpPr>
          <p:nvPr>
            <p:ph idx="1"/>
          </p:nvPr>
        </p:nvSpPr>
        <p:spPr>
          <a:xfrm>
            <a:off x="609600" y="4953000"/>
            <a:ext cx="8229600" cy="1066800"/>
          </a:xfrm>
        </p:spPr>
        <p:txBody>
          <a:bodyPr/>
          <a:lstStyle/>
          <a:p>
            <a:r>
              <a:rPr lang="en-US" sz="2400" dirty="0" smtClean="0"/>
              <a:t>No explicit sweep profile curve is needed!</a:t>
            </a:r>
            <a:br>
              <a:rPr lang="en-US" sz="2400" dirty="0" smtClean="0"/>
            </a:br>
            <a:r>
              <a:rPr lang="en-US" sz="2400" dirty="0" smtClean="0"/>
              <a:t>Rotate all mesh vertices to a shared plane</a:t>
            </a:r>
          </a:p>
          <a:p>
            <a:r>
              <a:rPr lang="en-US" sz="2400" dirty="0" smtClean="0"/>
              <a:t>Can just grab all surface mesh points that fall into selected (pink) region.</a:t>
            </a:r>
          </a:p>
        </p:txBody>
      </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419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8"/>
          <p:cNvSpPr>
            <a:spLocks noChangeArrowheads="1"/>
          </p:cNvSpPr>
          <p:nvPr/>
        </p:nvSpPr>
        <p:spPr bwMode="auto">
          <a:xfrm>
            <a:off x="0" y="603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Rectangle 9"/>
          <p:cNvSpPr>
            <a:spLocks noChangeArrowheads="1"/>
          </p:cNvSpPr>
          <p:nvPr/>
        </p:nvSpPr>
        <p:spPr bwMode="auto">
          <a:xfrm>
            <a:off x="0" y="7905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grpSp>
        <p:nvGrpSpPr>
          <p:cNvPr id="19" name="Group 18"/>
          <p:cNvGrpSpPr/>
          <p:nvPr/>
        </p:nvGrpSpPr>
        <p:grpSpPr>
          <a:xfrm>
            <a:off x="298388" y="1600200"/>
            <a:ext cx="8634160" cy="3054880"/>
            <a:chOff x="20924837" y="3853467"/>
            <a:chExt cx="5800725" cy="1953025"/>
          </a:xfrm>
        </p:grpSpPr>
        <p:pic>
          <p:nvPicPr>
            <p:cNvPr id="2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24837" y="3911017"/>
              <a:ext cx="104775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5" descr="profile_zoom_with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2587" y="3911017"/>
              <a:ext cx="18097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04561" y="3853467"/>
              <a:ext cx="100965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71399" y="3896729"/>
              <a:ext cx="5334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25437" y="3901492"/>
              <a:ext cx="1000125" cy="18478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9507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533400" y="1524000"/>
            <a:ext cx="8229600" cy="4525963"/>
          </a:xfrm>
        </p:spPr>
        <p:txBody>
          <a:bodyPr/>
          <a:lstStyle/>
          <a:p>
            <a:r>
              <a:rPr lang="en-US" dirty="0" smtClean="0"/>
              <a:t>[Video demo of stationary sweep edits]</a:t>
            </a:r>
          </a:p>
        </p:txBody>
      </p:sp>
    </p:spTree>
    <p:extLst>
      <p:ext uri="{BB962C8B-B14F-4D97-AF65-F5344CB8AC3E}">
        <p14:creationId xmlns:p14="http://schemas.microsoft.com/office/powerpoint/2010/main" val="3594480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Title 10"/>
          <p:cNvSpPr>
            <a:spLocks noGrp="1"/>
          </p:cNvSpPr>
          <p:nvPr>
            <p:ph type="title"/>
          </p:nvPr>
        </p:nvSpPr>
        <p:spPr>
          <a:xfrm>
            <a:off x="457200" y="0"/>
            <a:ext cx="8229600" cy="1143000"/>
          </a:xfrm>
        </p:spPr>
        <p:txBody>
          <a:bodyPr/>
          <a:lstStyle/>
          <a:p>
            <a:r>
              <a:rPr lang="en-US" dirty="0" smtClean="0"/>
              <a:t>Progressive Sweeps</a:t>
            </a:r>
          </a:p>
        </p:txBody>
      </p:sp>
      <p:sp>
        <p:nvSpPr>
          <p:cNvPr id="44039" name="Content Placeholder 11"/>
          <p:cNvSpPr>
            <a:spLocks noGrp="1"/>
          </p:cNvSpPr>
          <p:nvPr>
            <p:ph idx="1"/>
          </p:nvPr>
        </p:nvSpPr>
        <p:spPr>
          <a:xfrm>
            <a:off x="609600" y="1020762"/>
            <a:ext cx="8229600" cy="2362200"/>
          </a:xfrm>
        </p:spPr>
        <p:txBody>
          <a:bodyPr/>
          <a:lstStyle/>
          <a:p>
            <a:pPr lvl="0">
              <a:defRPr/>
            </a:pPr>
            <a:r>
              <a:rPr lang="en-US" sz="2400" dirty="0">
                <a:solidFill>
                  <a:srgbClr val="000000"/>
                </a:solidFill>
              </a:rPr>
              <a:t>More parameters: </a:t>
            </a:r>
            <a:r>
              <a:rPr lang="en-US" sz="2400" dirty="0"/>
              <a:t>incremental </a:t>
            </a:r>
            <a:r>
              <a:rPr lang="en-US" sz="2400" dirty="0">
                <a:solidFill>
                  <a:srgbClr val="000000"/>
                </a:solidFill>
              </a:rPr>
              <a:t>local adjustments</a:t>
            </a:r>
          </a:p>
          <a:p>
            <a:pPr lvl="0">
              <a:defRPr/>
            </a:pPr>
            <a:r>
              <a:rPr lang="en-US" sz="2400" dirty="0">
                <a:solidFill>
                  <a:srgbClr val="000000"/>
                </a:solidFill>
              </a:rPr>
              <a:t>Allow more complex cross-section moves</a:t>
            </a:r>
            <a:br>
              <a:rPr lang="en-US" sz="2400" dirty="0">
                <a:solidFill>
                  <a:srgbClr val="000000"/>
                </a:solidFill>
              </a:rPr>
            </a:br>
            <a:r>
              <a:rPr lang="en-US" sz="2400" dirty="0">
                <a:solidFill>
                  <a:srgbClr val="000000"/>
                </a:solidFill>
              </a:rPr>
              <a:t>(translation, rotation, scaling)</a:t>
            </a:r>
          </a:p>
          <a:p>
            <a:pPr lvl="0">
              <a:defRPr/>
            </a:pPr>
            <a:r>
              <a:rPr lang="en-US" sz="2400" dirty="0">
                <a:solidFill>
                  <a:srgbClr val="000000"/>
                </a:solidFill>
              </a:rPr>
              <a:t>User stroke provides initial guess</a:t>
            </a:r>
          </a:p>
          <a:p>
            <a:pPr lvl="0">
              <a:defRPr/>
            </a:pPr>
            <a:r>
              <a:rPr lang="en-US" sz="2400" dirty="0">
                <a:solidFill>
                  <a:srgbClr val="000000"/>
                </a:solidFill>
              </a:rPr>
              <a:t>Fit by iteratively extending and optimizing</a:t>
            </a:r>
          </a:p>
          <a:p>
            <a:pPr lvl="0">
              <a:defRPr/>
            </a:pPr>
            <a:endParaRPr lang="en-US" sz="2400" dirty="0">
              <a:solidFill>
                <a:srgbClr val="000000"/>
              </a:solidFill>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1902" y="3732826"/>
            <a:ext cx="2883498" cy="2544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6000" y="3740083"/>
            <a:ext cx="2450502" cy="26465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14" y="3276600"/>
            <a:ext cx="3124200" cy="32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5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219200" y="0"/>
            <a:ext cx="7924800" cy="739625"/>
          </a:xfrm>
        </p:spPr>
        <p:txBody>
          <a:bodyPr/>
          <a:lstStyle/>
          <a:p>
            <a:pPr eaLnBrk="1" hangingPunct="1"/>
            <a:r>
              <a:rPr lang="en-US" sz="4000" dirty="0" smtClean="0"/>
              <a:t>Progressive Fitting</a:t>
            </a:r>
          </a:p>
        </p:txBody>
      </p:sp>
      <p:sp>
        <p:nvSpPr>
          <p:cNvPr id="48131" name="Content Placeholder 2"/>
          <p:cNvSpPr>
            <a:spLocks noGrp="1"/>
          </p:cNvSpPr>
          <p:nvPr>
            <p:ph idx="4294967295"/>
          </p:nvPr>
        </p:nvSpPr>
        <p:spPr>
          <a:xfrm>
            <a:off x="457200" y="304800"/>
            <a:ext cx="8534400" cy="4906963"/>
          </a:xfrm>
        </p:spPr>
        <p:txBody>
          <a:bodyPr/>
          <a:lstStyle/>
          <a:p>
            <a:pPr eaLnBrk="1" hangingPunct="1">
              <a:buFontTx/>
              <a:buNone/>
            </a:pPr>
            <a:endParaRPr lang="en-US" sz="2400" dirty="0" smtClean="0"/>
          </a:p>
          <a:p>
            <a:pPr marL="0" indent="0" eaLnBrk="1" hangingPunct="1">
              <a:buNone/>
            </a:pPr>
            <a:r>
              <a:rPr lang="en-US" sz="2400" dirty="0" smtClean="0"/>
              <a:t>1. Starting from user stroke, optimize cross section</a:t>
            </a:r>
          </a:p>
          <a:p>
            <a:pPr marL="0" indent="0" eaLnBrk="1" hangingPunct="1">
              <a:buNone/>
            </a:pPr>
            <a:endParaRPr lang="en-US" sz="2400" dirty="0" smtClean="0"/>
          </a:p>
          <a:p>
            <a:pPr marL="0" indent="0" eaLnBrk="1" hangingPunct="1">
              <a:buNone/>
            </a:pPr>
            <a:endParaRPr lang="en-US" sz="2400" dirty="0"/>
          </a:p>
          <a:p>
            <a:pPr marL="0" indent="0" eaLnBrk="1" hangingPunct="1">
              <a:buNone/>
            </a:pPr>
            <a:endParaRPr lang="en-US" sz="2400" dirty="0" smtClean="0"/>
          </a:p>
          <a:p>
            <a:pPr marL="0" indent="0" eaLnBrk="1" hangingPunct="1">
              <a:buNone/>
            </a:pPr>
            <a:r>
              <a:rPr lang="en-US" sz="2400" dirty="0" smtClean="0"/>
              <a:t>2. Iteratively extend and re-optimize</a:t>
            </a:r>
            <a:endParaRPr lang="en-US" sz="2400" dirty="0"/>
          </a:p>
          <a:p>
            <a:pPr eaLnBrk="1" hangingPunct="1"/>
            <a:endParaRPr lang="en-US" sz="2400" dirty="0" smtClean="0"/>
          </a:p>
          <a:p>
            <a:pPr eaLnBrk="1" hangingPunct="1"/>
            <a:endParaRPr lang="en-US" sz="2400" dirty="0" smtClean="0"/>
          </a:p>
          <a:p>
            <a:pPr eaLnBrk="1" hangingPunct="1"/>
            <a:endParaRPr lang="en-US" sz="2400" dirty="0"/>
          </a:p>
          <a:p>
            <a:pPr marL="0" indent="0" eaLnBrk="1" hangingPunct="1">
              <a:buNone/>
            </a:pPr>
            <a:r>
              <a:rPr lang="en-US" sz="2400" dirty="0" smtClean="0"/>
              <a:t>3. Stop when best further extension would have high error</a:t>
            </a:r>
          </a:p>
          <a:p>
            <a:pPr marL="0" indent="0" eaLnBrk="1" hangingPunct="1">
              <a:buNone/>
            </a:pPr>
            <a:endParaRPr lang="en-US" sz="2400" dirty="0" smtClean="0"/>
          </a:p>
        </p:txBody>
      </p:sp>
      <p:grpSp>
        <p:nvGrpSpPr>
          <p:cNvPr id="48132" name="Group 4"/>
          <p:cNvGrpSpPr>
            <a:grpSpLocks/>
          </p:cNvGrpSpPr>
          <p:nvPr/>
        </p:nvGrpSpPr>
        <p:grpSpPr bwMode="auto">
          <a:xfrm>
            <a:off x="76200" y="76200"/>
            <a:ext cx="1371600" cy="762000"/>
            <a:chOff x="928" y="3264"/>
            <a:chExt cx="1040" cy="487"/>
          </a:xfrm>
        </p:grpSpPr>
        <p:sp>
          <p:nvSpPr>
            <p:cNvPr id="48139" name="Freeform 5"/>
            <p:cNvSpPr>
              <a:spLocks/>
            </p:cNvSpPr>
            <p:nvPr/>
          </p:nvSpPr>
          <p:spPr bwMode="auto">
            <a:xfrm>
              <a:off x="928" y="3312"/>
              <a:ext cx="272" cy="400"/>
            </a:xfrm>
            <a:custGeom>
              <a:avLst/>
              <a:gdLst>
                <a:gd name="T0" fmla="*/ 25 w 440"/>
                <a:gd name="T1" fmla="*/ 5 h 584"/>
                <a:gd name="T2" fmla="*/ 2 w 440"/>
                <a:gd name="T3" fmla="*/ 13 h 584"/>
                <a:gd name="T4" fmla="*/ 7 w 440"/>
                <a:gd name="T5" fmla="*/ 86 h 584"/>
                <a:gd name="T6" fmla="*/ 38 w 440"/>
                <a:gd name="T7" fmla="*/ 27 h 584"/>
                <a:gd name="T8" fmla="*/ 20 w 440"/>
                <a:gd name="T9" fmla="*/ 5 h 584"/>
                <a:gd name="T10" fmla="*/ 0 60000 65536"/>
                <a:gd name="T11" fmla="*/ 0 60000 65536"/>
                <a:gd name="T12" fmla="*/ 0 60000 65536"/>
                <a:gd name="T13" fmla="*/ 0 60000 65536"/>
                <a:gd name="T14" fmla="*/ 0 60000 65536"/>
                <a:gd name="T15" fmla="*/ 0 w 440"/>
                <a:gd name="T16" fmla="*/ 0 h 584"/>
                <a:gd name="T17" fmla="*/ 440 w 440"/>
                <a:gd name="T18" fmla="*/ 584 h 584"/>
              </a:gdLst>
              <a:ahLst/>
              <a:cxnLst>
                <a:cxn ang="T10">
                  <a:pos x="T0" y="T1"/>
                </a:cxn>
                <a:cxn ang="T11">
                  <a:pos x="T2" y="T3"/>
                </a:cxn>
                <a:cxn ang="T12">
                  <a:pos x="T4" y="T5"/>
                </a:cxn>
                <a:cxn ang="T13">
                  <a:pos x="T6" y="T7"/>
                </a:cxn>
                <a:cxn ang="T14">
                  <a:pos x="T8" y="T9"/>
                </a:cxn>
              </a:cxnLst>
              <a:rect l="T15" t="T16" r="T17" b="T18"/>
              <a:pathLst>
                <a:path w="440" h="584">
                  <a:moveTo>
                    <a:pt x="272" y="40"/>
                  </a:moveTo>
                  <a:cubicBezTo>
                    <a:pt x="168" y="20"/>
                    <a:pt x="64" y="0"/>
                    <a:pt x="32" y="88"/>
                  </a:cubicBezTo>
                  <a:cubicBezTo>
                    <a:pt x="0" y="176"/>
                    <a:pt x="16" y="552"/>
                    <a:pt x="80" y="568"/>
                  </a:cubicBezTo>
                  <a:cubicBezTo>
                    <a:pt x="144" y="584"/>
                    <a:pt x="392" y="272"/>
                    <a:pt x="416" y="184"/>
                  </a:cubicBezTo>
                  <a:cubicBezTo>
                    <a:pt x="440" y="96"/>
                    <a:pt x="272" y="32"/>
                    <a:pt x="224" y="40"/>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0" name="Freeform 6"/>
            <p:cNvSpPr>
              <a:spLocks/>
            </p:cNvSpPr>
            <p:nvPr/>
          </p:nvSpPr>
          <p:spPr bwMode="auto">
            <a:xfrm>
              <a:off x="1056" y="3360"/>
              <a:ext cx="912" cy="328"/>
            </a:xfrm>
            <a:custGeom>
              <a:avLst/>
              <a:gdLst>
                <a:gd name="T0" fmla="*/ 0 w 672"/>
                <a:gd name="T1" fmla="*/ 120 h 328"/>
                <a:gd name="T2" fmla="*/ 884 w 672"/>
                <a:gd name="T3" fmla="*/ 312 h 328"/>
                <a:gd name="T4" fmla="*/ 1768 w 672"/>
                <a:gd name="T5" fmla="*/ 24 h 328"/>
                <a:gd name="T6" fmla="*/ 3094 w 672"/>
                <a:gd name="T7" fmla="*/ 168 h 328"/>
                <a:gd name="T8" fmla="*/ 0 60000 65536"/>
                <a:gd name="T9" fmla="*/ 0 60000 65536"/>
                <a:gd name="T10" fmla="*/ 0 60000 65536"/>
                <a:gd name="T11" fmla="*/ 0 60000 65536"/>
                <a:gd name="T12" fmla="*/ 0 w 672"/>
                <a:gd name="T13" fmla="*/ 0 h 328"/>
                <a:gd name="T14" fmla="*/ 672 w 672"/>
                <a:gd name="T15" fmla="*/ 328 h 328"/>
              </a:gdLst>
              <a:ahLst/>
              <a:cxnLst>
                <a:cxn ang="T8">
                  <a:pos x="T0" y="T1"/>
                </a:cxn>
                <a:cxn ang="T9">
                  <a:pos x="T2" y="T3"/>
                </a:cxn>
                <a:cxn ang="T10">
                  <a:pos x="T4" y="T5"/>
                </a:cxn>
                <a:cxn ang="T11">
                  <a:pos x="T6" y="T7"/>
                </a:cxn>
              </a:cxnLst>
              <a:rect l="T12" t="T13" r="T14" b="T15"/>
              <a:pathLst>
                <a:path w="672" h="328">
                  <a:moveTo>
                    <a:pt x="0" y="120"/>
                  </a:moveTo>
                  <a:cubicBezTo>
                    <a:pt x="64" y="224"/>
                    <a:pt x="128" y="328"/>
                    <a:pt x="192" y="312"/>
                  </a:cubicBezTo>
                  <a:cubicBezTo>
                    <a:pt x="256" y="296"/>
                    <a:pt x="304" y="48"/>
                    <a:pt x="384" y="24"/>
                  </a:cubicBezTo>
                  <a:cubicBezTo>
                    <a:pt x="464" y="0"/>
                    <a:pt x="616" y="168"/>
                    <a:pt x="672" y="168"/>
                  </a:cubicBezTo>
                </a:path>
              </a:pathLst>
            </a:custGeom>
            <a:noFill/>
            <a:ln w="101600">
              <a:solidFill>
                <a:schemeClr val="tx1"/>
              </a:solidFill>
              <a:round/>
              <a:headEnd/>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41" name="Freeform 7"/>
            <p:cNvSpPr>
              <a:spLocks/>
            </p:cNvSpPr>
            <p:nvPr/>
          </p:nvSpPr>
          <p:spPr bwMode="auto">
            <a:xfrm>
              <a:off x="1248" y="3264"/>
              <a:ext cx="456" cy="487"/>
            </a:xfrm>
            <a:custGeom>
              <a:avLst/>
              <a:gdLst>
                <a:gd name="T0" fmla="*/ 334 w 456"/>
                <a:gd name="T1" fmla="*/ 88 h 487"/>
                <a:gd name="T2" fmla="*/ 250 w 456"/>
                <a:gd name="T3" fmla="*/ 1 h 487"/>
                <a:gd name="T4" fmla="*/ 73 w 456"/>
                <a:gd name="T5" fmla="*/ 79 h 487"/>
                <a:gd name="T6" fmla="*/ 22 w 456"/>
                <a:gd name="T7" fmla="*/ 208 h 487"/>
                <a:gd name="T8" fmla="*/ 205 w 456"/>
                <a:gd name="T9" fmla="*/ 349 h 487"/>
                <a:gd name="T10" fmla="*/ 430 w 456"/>
                <a:gd name="T11" fmla="*/ 454 h 487"/>
                <a:gd name="T12" fmla="*/ 361 w 456"/>
                <a:gd name="T13" fmla="*/ 151 h 487"/>
                <a:gd name="T14" fmla="*/ 0 60000 65536"/>
                <a:gd name="T15" fmla="*/ 0 60000 65536"/>
                <a:gd name="T16" fmla="*/ 0 60000 65536"/>
                <a:gd name="T17" fmla="*/ 0 60000 65536"/>
                <a:gd name="T18" fmla="*/ 0 60000 65536"/>
                <a:gd name="T19" fmla="*/ 0 60000 65536"/>
                <a:gd name="T20" fmla="*/ 0 60000 65536"/>
                <a:gd name="T21" fmla="*/ 0 w 456"/>
                <a:gd name="T22" fmla="*/ 0 h 487"/>
                <a:gd name="T23" fmla="*/ 456 w 456"/>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 h="487">
                  <a:moveTo>
                    <a:pt x="334" y="88"/>
                  </a:moveTo>
                  <a:cubicBezTo>
                    <a:pt x="313" y="45"/>
                    <a:pt x="293" y="2"/>
                    <a:pt x="250" y="1"/>
                  </a:cubicBezTo>
                  <a:cubicBezTo>
                    <a:pt x="207" y="0"/>
                    <a:pt x="111" y="45"/>
                    <a:pt x="73" y="79"/>
                  </a:cubicBezTo>
                  <a:cubicBezTo>
                    <a:pt x="35" y="113"/>
                    <a:pt x="0" y="163"/>
                    <a:pt x="22" y="208"/>
                  </a:cubicBezTo>
                  <a:cubicBezTo>
                    <a:pt x="44" y="253"/>
                    <a:pt x="137" y="308"/>
                    <a:pt x="205" y="349"/>
                  </a:cubicBezTo>
                  <a:cubicBezTo>
                    <a:pt x="273" y="390"/>
                    <a:pt x="404" y="487"/>
                    <a:pt x="430" y="454"/>
                  </a:cubicBezTo>
                  <a:cubicBezTo>
                    <a:pt x="456" y="421"/>
                    <a:pt x="377" y="204"/>
                    <a:pt x="361" y="151"/>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2"/>
          <p:cNvGrpSpPr/>
          <p:nvPr/>
        </p:nvGrpSpPr>
        <p:grpSpPr>
          <a:xfrm>
            <a:off x="2844800" y="2971800"/>
            <a:ext cx="4546600" cy="1295400"/>
            <a:chOff x="2031422" y="4876800"/>
            <a:chExt cx="6044912" cy="1812925"/>
          </a:xfrm>
        </p:grpSpPr>
        <p:pic>
          <p:nvPicPr>
            <p:cNvPr id="4813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422" y="4876800"/>
              <a:ext cx="25908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934" y="4876800"/>
              <a:ext cx="24384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AutoShape 15"/>
            <p:cNvSpPr>
              <a:spLocks noChangeArrowheads="1"/>
            </p:cNvSpPr>
            <p:nvPr/>
          </p:nvSpPr>
          <p:spPr bwMode="auto">
            <a:xfrm>
              <a:off x="4774623" y="5257800"/>
              <a:ext cx="457200" cy="762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pSp>
      <p:grpSp>
        <p:nvGrpSpPr>
          <p:cNvPr id="2" name="Group 1"/>
          <p:cNvGrpSpPr/>
          <p:nvPr/>
        </p:nvGrpSpPr>
        <p:grpSpPr>
          <a:xfrm>
            <a:off x="2725737" y="1219200"/>
            <a:ext cx="4589463" cy="1368047"/>
            <a:chOff x="1951037" y="1676400"/>
            <a:chExt cx="6565375" cy="2057400"/>
          </a:xfrm>
        </p:grpSpPr>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1037" y="1676400"/>
              <a:ext cx="30019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199" y="1714500"/>
              <a:ext cx="2725213"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12"/>
            <p:cNvSpPr>
              <a:spLocks noChangeArrowheads="1"/>
            </p:cNvSpPr>
            <p:nvPr/>
          </p:nvSpPr>
          <p:spPr bwMode="auto">
            <a:xfrm>
              <a:off x="5105400" y="2209800"/>
              <a:ext cx="457200" cy="7620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pSp>
      <p:pic>
        <p:nvPicPr>
          <p:cNvPr id="1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724400"/>
            <a:ext cx="2466824" cy="188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5410166" y="6503965"/>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t>[Andrews, Joshi, Sequin 2011]</a:t>
            </a:r>
            <a:endParaRPr lang="en-US" sz="1800" dirty="0"/>
          </a:p>
        </p:txBody>
      </p:sp>
    </p:spTree>
    <p:extLst>
      <p:ext uri="{BB962C8B-B14F-4D97-AF65-F5344CB8AC3E}">
        <p14:creationId xmlns:p14="http://schemas.microsoft.com/office/powerpoint/2010/main" val="305681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29343" y="685800"/>
            <a:ext cx="8094889" cy="6248400"/>
            <a:chOff x="58511" y="457200"/>
            <a:chExt cx="3286125" cy="2724150"/>
          </a:xfrm>
        </p:grpSpPr>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39" y="457200"/>
              <a:ext cx="112395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
              <a:ext cx="1143000" cy="13430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1" y="1800225"/>
              <a:ext cx="11239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2494" y="1809749"/>
              <a:ext cx="11715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6911" y="1800225"/>
              <a:ext cx="847725" cy="1362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7"/>
          <p:cNvSpPr>
            <a:spLocks noChangeArrowheads="1"/>
          </p:cNvSpPr>
          <p:nvPr/>
        </p:nvSpPr>
        <p:spPr bwMode="auto">
          <a:xfrm>
            <a:off x="0" y="180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 name="Rectangle 8"/>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Rectangle 9"/>
          <p:cNvSpPr>
            <a:spLocks noChangeArrowheads="1"/>
          </p:cNvSpPr>
          <p:nvPr/>
        </p:nvSpPr>
        <p:spPr bwMode="auto">
          <a:xfrm>
            <a:off x="0" y="452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10"/>
          <p:cNvSpPr>
            <a:spLocks noChangeArrowheads="1"/>
          </p:cNvSpPr>
          <p:nvPr/>
        </p:nvSpPr>
        <p:spPr bwMode="auto">
          <a:xfrm>
            <a:off x="0" y="588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3" name="Title 1"/>
          <p:cNvSpPr txBox="1">
            <a:spLocks/>
          </p:cNvSpPr>
          <p:nvPr/>
        </p:nvSpPr>
        <p:spPr bwMode="auto">
          <a:xfrm>
            <a:off x="381000" y="0"/>
            <a:ext cx="8443232" cy="73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dirty="0" smtClean="0"/>
              <a:t>Diverse Sweeps from User Strokes</a:t>
            </a:r>
          </a:p>
        </p:txBody>
      </p:sp>
    </p:spTree>
    <p:extLst>
      <p:ext uri="{BB962C8B-B14F-4D97-AF65-F5344CB8AC3E}">
        <p14:creationId xmlns:p14="http://schemas.microsoft.com/office/powerpoint/2010/main" val="69281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Inspiration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05507967"/>
              </p:ext>
            </p:extLst>
          </p:nvPr>
        </p:nvGraphicFramePr>
        <p:xfrm>
          <a:off x="642765" y="1096962"/>
          <a:ext cx="7858470" cy="2438400"/>
        </p:xfrm>
        <a:graphic>
          <a:graphicData uri="http://schemas.openxmlformats.org/presentationml/2006/ole">
            <mc:AlternateContent xmlns:mc="http://schemas.openxmlformats.org/markup-compatibility/2006">
              <mc:Choice xmlns:v="urn:schemas-microsoft-com:vml" Requires="v">
                <p:oleObj spid="_x0000_s6255" name="Picture" r:id="rId4" imgW="5486400" imgH="1662545" progId="Word.Picture.8">
                  <p:embed/>
                </p:oleObj>
              </mc:Choice>
              <mc:Fallback>
                <p:oleObj name="Picture" r:id="rId4" imgW="5486400" imgH="1662545" progId="Word.Picture.8">
                  <p:embed/>
                  <p:pic>
                    <p:nvPicPr>
                      <p:cNvPr id="0"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65" y="1096962"/>
                        <a:ext cx="785847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38200" y="4343400"/>
            <a:ext cx="7803338" cy="1077218"/>
          </a:xfrm>
          <a:prstGeom prst="rect">
            <a:avLst/>
          </a:prstGeom>
          <a:noFill/>
        </p:spPr>
        <p:txBody>
          <a:bodyPr wrap="none" rtlCol="0">
            <a:spAutoFit/>
          </a:bodyPr>
          <a:lstStyle/>
          <a:p>
            <a:r>
              <a:rPr lang="en-US" dirty="0" smtClean="0"/>
              <a:t>One object </a:t>
            </a:r>
            <a:r>
              <a:rPr lang="en-US" dirty="0" smtClean="0">
                <a:sym typeface="Wingdings" pitchFamily="2" charset="2"/>
              </a:rPr>
              <a:t> generative concept  </a:t>
            </a:r>
          </a:p>
          <a:p>
            <a:r>
              <a:rPr lang="en-US" dirty="0" smtClean="0">
                <a:solidFill>
                  <a:srgbClr val="FF0000"/>
                </a:solidFill>
                <a:sym typeface="Wingdings" pitchFamily="2" charset="2"/>
              </a:rPr>
              <a:t>Parameterized sculpture generator (1995)</a:t>
            </a:r>
            <a:endParaRPr lang="en-US" dirty="0">
              <a:solidFill>
                <a:srgbClr val="FF0000"/>
              </a:solidFill>
            </a:endParaRPr>
          </a:p>
        </p:txBody>
      </p:sp>
      <p:sp>
        <p:nvSpPr>
          <p:cNvPr id="7" name="TextBox 6"/>
          <p:cNvSpPr txBox="1"/>
          <p:nvPr/>
        </p:nvSpPr>
        <p:spPr>
          <a:xfrm>
            <a:off x="914400" y="5715000"/>
            <a:ext cx="7924800" cy="646331"/>
          </a:xfrm>
          <a:prstGeom prst="rect">
            <a:avLst/>
          </a:prstGeom>
          <a:noFill/>
        </p:spPr>
        <p:txBody>
          <a:bodyPr wrap="square" rtlCol="0">
            <a:spAutoFit/>
          </a:bodyPr>
          <a:lstStyle/>
          <a:p>
            <a:r>
              <a:rPr lang="en-US" sz="3600" b="1" dirty="0" err="1" smtClean="0">
                <a:sym typeface="Wingdings" pitchFamily="2" charset="2"/>
              </a:rPr>
              <a:t></a:t>
            </a:r>
            <a:r>
              <a:rPr lang="en-US" sz="3600" b="1" dirty="0" smtClean="0">
                <a:sym typeface="Wingdings" pitchFamily="2" charset="2"/>
              </a:rPr>
              <a:t> </a:t>
            </a:r>
            <a:r>
              <a:rPr lang="en-US" sz="3600" dirty="0" smtClean="0"/>
              <a:t>Extend concept to general parts</a:t>
            </a:r>
            <a:endParaRPr lang="en-US" sz="3600" dirty="0"/>
          </a:p>
        </p:txBody>
      </p:sp>
    </p:spTree>
    <p:extLst>
      <p:ext uri="{BB962C8B-B14F-4D97-AF65-F5344CB8AC3E}">
        <p14:creationId xmlns:p14="http://schemas.microsoft.com/office/powerpoint/2010/main" val="2260298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Screen shot 2011-03-31 at 8.17.4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9144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3" name="Group 6"/>
          <p:cNvGrpSpPr>
            <a:grpSpLocks/>
          </p:cNvGrpSpPr>
          <p:nvPr/>
        </p:nvGrpSpPr>
        <p:grpSpPr bwMode="auto">
          <a:xfrm>
            <a:off x="76200" y="76200"/>
            <a:ext cx="1371600" cy="762000"/>
            <a:chOff x="928" y="3264"/>
            <a:chExt cx="1040" cy="487"/>
          </a:xfrm>
        </p:grpSpPr>
        <p:sp>
          <p:nvSpPr>
            <p:cNvPr id="56327" name="Freeform 7"/>
            <p:cNvSpPr>
              <a:spLocks/>
            </p:cNvSpPr>
            <p:nvPr/>
          </p:nvSpPr>
          <p:spPr bwMode="auto">
            <a:xfrm>
              <a:off x="928" y="3312"/>
              <a:ext cx="272" cy="400"/>
            </a:xfrm>
            <a:custGeom>
              <a:avLst/>
              <a:gdLst>
                <a:gd name="T0" fmla="*/ 25 w 440"/>
                <a:gd name="T1" fmla="*/ 5 h 584"/>
                <a:gd name="T2" fmla="*/ 2 w 440"/>
                <a:gd name="T3" fmla="*/ 13 h 584"/>
                <a:gd name="T4" fmla="*/ 7 w 440"/>
                <a:gd name="T5" fmla="*/ 86 h 584"/>
                <a:gd name="T6" fmla="*/ 38 w 440"/>
                <a:gd name="T7" fmla="*/ 27 h 584"/>
                <a:gd name="T8" fmla="*/ 20 w 440"/>
                <a:gd name="T9" fmla="*/ 5 h 584"/>
                <a:gd name="T10" fmla="*/ 0 60000 65536"/>
                <a:gd name="T11" fmla="*/ 0 60000 65536"/>
                <a:gd name="T12" fmla="*/ 0 60000 65536"/>
                <a:gd name="T13" fmla="*/ 0 60000 65536"/>
                <a:gd name="T14" fmla="*/ 0 60000 65536"/>
                <a:gd name="T15" fmla="*/ 0 w 440"/>
                <a:gd name="T16" fmla="*/ 0 h 584"/>
                <a:gd name="T17" fmla="*/ 440 w 440"/>
                <a:gd name="T18" fmla="*/ 584 h 584"/>
              </a:gdLst>
              <a:ahLst/>
              <a:cxnLst>
                <a:cxn ang="T10">
                  <a:pos x="T0" y="T1"/>
                </a:cxn>
                <a:cxn ang="T11">
                  <a:pos x="T2" y="T3"/>
                </a:cxn>
                <a:cxn ang="T12">
                  <a:pos x="T4" y="T5"/>
                </a:cxn>
                <a:cxn ang="T13">
                  <a:pos x="T6" y="T7"/>
                </a:cxn>
                <a:cxn ang="T14">
                  <a:pos x="T8" y="T9"/>
                </a:cxn>
              </a:cxnLst>
              <a:rect l="T15" t="T16" r="T17" b="T18"/>
              <a:pathLst>
                <a:path w="440" h="584">
                  <a:moveTo>
                    <a:pt x="272" y="40"/>
                  </a:moveTo>
                  <a:cubicBezTo>
                    <a:pt x="168" y="20"/>
                    <a:pt x="64" y="0"/>
                    <a:pt x="32" y="88"/>
                  </a:cubicBezTo>
                  <a:cubicBezTo>
                    <a:pt x="0" y="176"/>
                    <a:pt x="16" y="552"/>
                    <a:pt x="80" y="568"/>
                  </a:cubicBezTo>
                  <a:cubicBezTo>
                    <a:pt x="144" y="584"/>
                    <a:pt x="392" y="272"/>
                    <a:pt x="416" y="184"/>
                  </a:cubicBezTo>
                  <a:cubicBezTo>
                    <a:pt x="440" y="96"/>
                    <a:pt x="272" y="32"/>
                    <a:pt x="224" y="40"/>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8" name="Freeform 8"/>
            <p:cNvSpPr>
              <a:spLocks/>
            </p:cNvSpPr>
            <p:nvPr/>
          </p:nvSpPr>
          <p:spPr bwMode="auto">
            <a:xfrm>
              <a:off x="1056" y="3360"/>
              <a:ext cx="912" cy="328"/>
            </a:xfrm>
            <a:custGeom>
              <a:avLst/>
              <a:gdLst>
                <a:gd name="T0" fmla="*/ 0 w 672"/>
                <a:gd name="T1" fmla="*/ 120 h 328"/>
                <a:gd name="T2" fmla="*/ 884 w 672"/>
                <a:gd name="T3" fmla="*/ 312 h 328"/>
                <a:gd name="T4" fmla="*/ 1768 w 672"/>
                <a:gd name="T5" fmla="*/ 24 h 328"/>
                <a:gd name="T6" fmla="*/ 3094 w 672"/>
                <a:gd name="T7" fmla="*/ 168 h 328"/>
                <a:gd name="T8" fmla="*/ 0 60000 65536"/>
                <a:gd name="T9" fmla="*/ 0 60000 65536"/>
                <a:gd name="T10" fmla="*/ 0 60000 65536"/>
                <a:gd name="T11" fmla="*/ 0 60000 65536"/>
                <a:gd name="T12" fmla="*/ 0 w 672"/>
                <a:gd name="T13" fmla="*/ 0 h 328"/>
                <a:gd name="T14" fmla="*/ 672 w 672"/>
                <a:gd name="T15" fmla="*/ 328 h 328"/>
              </a:gdLst>
              <a:ahLst/>
              <a:cxnLst>
                <a:cxn ang="T8">
                  <a:pos x="T0" y="T1"/>
                </a:cxn>
                <a:cxn ang="T9">
                  <a:pos x="T2" y="T3"/>
                </a:cxn>
                <a:cxn ang="T10">
                  <a:pos x="T4" y="T5"/>
                </a:cxn>
                <a:cxn ang="T11">
                  <a:pos x="T6" y="T7"/>
                </a:cxn>
              </a:cxnLst>
              <a:rect l="T12" t="T13" r="T14" b="T15"/>
              <a:pathLst>
                <a:path w="672" h="328">
                  <a:moveTo>
                    <a:pt x="0" y="120"/>
                  </a:moveTo>
                  <a:cubicBezTo>
                    <a:pt x="64" y="224"/>
                    <a:pt x="128" y="328"/>
                    <a:pt x="192" y="312"/>
                  </a:cubicBezTo>
                  <a:cubicBezTo>
                    <a:pt x="256" y="296"/>
                    <a:pt x="304" y="48"/>
                    <a:pt x="384" y="24"/>
                  </a:cubicBezTo>
                  <a:cubicBezTo>
                    <a:pt x="464" y="0"/>
                    <a:pt x="616" y="168"/>
                    <a:pt x="672" y="168"/>
                  </a:cubicBezTo>
                </a:path>
              </a:pathLst>
            </a:custGeom>
            <a:noFill/>
            <a:ln w="101600">
              <a:solidFill>
                <a:schemeClr val="tx1"/>
              </a:solidFill>
              <a:round/>
              <a:headEnd/>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9" name="Freeform 9"/>
            <p:cNvSpPr>
              <a:spLocks/>
            </p:cNvSpPr>
            <p:nvPr/>
          </p:nvSpPr>
          <p:spPr bwMode="auto">
            <a:xfrm>
              <a:off x="1248" y="3264"/>
              <a:ext cx="456" cy="487"/>
            </a:xfrm>
            <a:custGeom>
              <a:avLst/>
              <a:gdLst>
                <a:gd name="T0" fmla="*/ 334 w 456"/>
                <a:gd name="T1" fmla="*/ 88 h 487"/>
                <a:gd name="T2" fmla="*/ 250 w 456"/>
                <a:gd name="T3" fmla="*/ 1 h 487"/>
                <a:gd name="T4" fmla="*/ 73 w 456"/>
                <a:gd name="T5" fmla="*/ 79 h 487"/>
                <a:gd name="T6" fmla="*/ 22 w 456"/>
                <a:gd name="T7" fmla="*/ 208 h 487"/>
                <a:gd name="T8" fmla="*/ 205 w 456"/>
                <a:gd name="T9" fmla="*/ 349 h 487"/>
                <a:gd name="T10" fmla="*/ 430 w 456"/>
                <a:gd name="T11" fmla="*/ 454 h 487"/>
                <a:gd name="T12" fmla="*/ 361 w 456"/>
                <a:gd name="T13" fmla="*/ 151 h 487"/>
                <a:gd name="T14" fmla="*/ 0 60000 65536"/>
                <a:gd name="T15" fmla="*/ 0 60000 65536"/>
                <a:gd name="T16" fmla="*/ 0 60000 65536"/>
                <a:gd name="T17" fmla="*/ 0 60000 65536"/>
                <a:gd name="T18" fmla="*/ 0 60000 65536"/>
                <a:gd name="T19" fmla="*/ 0 60000 65536"/>
                <a:gd name="T20" fmla="*/ 0 60000 65536"/>
                <a:gd name="T21" fmla="*/ 0 w 456"/>
                <a:gd name="T22" fmla="*/ 0 h 487"/>
                <a:gd name="T23" fmla="*/ 456 w 456"/>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 h="487">
                  <a:moveTo>
                    <a:pt x="334" y="88"/>
                  </a:moveTo>
                  <a:cubicBezTo>
                    <a:pt x="313" y="45"/>
                    <a:pt x="293" y="2"/>
                    <a:pt x="250" y="1"/>
                  </a:cubicBezTo>
                  <a:cubicBezTo>
                    <a:pt x="207" y="0"/>
                    <a:pt x="111" y="45"/>
                    <a:pt x="73" y="79"/>
                  </a:cubicBezTo>
                  <a:cubicBezTo>
                    <a:pt x="35" y="113"/>
                    <a:pt x="0" y="163"/>
                    <a:pt x="22" y="208"/>
                  </a:cubicBezTo>
                  <a:cubicBezTo>
                    <a:pt x="44" y="253"/>
                    <a:pt x="137" y="308"/>
                    <a:pt x="205" y="349"/>
                  </a:cubicBezTo>
                  <a:cubicBezTo>
                    <a:pt x="273" y="390"/>
                    <a:pt x="404" y="487"/>
                    <a:pt x="430" y="454"/>
                  </a:cubicBezTo>
                  <a:cubicBezTo>
                    <a:pt x="456" y="421"/>
                    <a:pt x="377" y="204"/>
                    <a:pt x="361" y="151"/>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6324" name="Title 9"/>
          <p:cNvSpPr>
            <a:spLocks noGrp="1"/>
          </p:cNvSpPr>
          <p:nvPr>
            <p:ph type="title"/>
          </p:nvPr>
        </p:nvSpPr>
        <p:spPr>
          <a:xfrm>
            <a:off x="762000" y="0"/>
            <a:ext cx="8382000" cy="1143000"/>
          </a:xfrm>
        </p:spPr>
        <p:txBody>
          <a:bodyPr/>
          <a:lstStyle/>
          <a:p>
            <a:r>
              <a:rPr lang="en-US" smtClean="0"/>
              <a:t>Progressive Sweep Edits</a:t>
            </a:r>
          </a:p>
        </p:txBody>
      </p:sp>
      <p:sp>
        <p:nvSpPr>
          <p:cNvPr id="56325" name="Content Placeholder 10"/>
          <p:cNvSpPr>
            <a:spLocks noGrp="1"/>
          </p:cNvSpPr>
          <p:nvPr>
            <p:ph idx="1"/>
          </p:nvPr>
        </p:nvSpPr>
        <p:spPr/>
        <p:txBody>
          <a:bodyPr/>
          <a:lstStyle/>
          <a:p>
            <a:r>
              <a:rPr lang="en-US" smtClean="0"/>
              <a:t>Changing the </a:t>
            </a:r>
            <a:r>
              <a:rPr lang="en-US" smtClean="0">
                <a:solidFill>
                  <a:srgbClr val="FF0000"/>
                </a:solidFill>
              </a:rPr>
              <a:t>(red) </a:t>
            </a:r>
            <a:r>
              <a:rPr lang="en-US" smtClean="0"/>
              <a:t>cross section…</a:t>
            </a:r>
          </a:p>
        </p:txBody>
      </p:sp>
      <p:sp>
        <p:nvSpPr>
          <p:cNvPr id="56326" name="TextBox 11"/>
          <p:cNvSpPr txBox="1">
            <a:spLocks noChangeArrowheads="1"/>
          </p:cNvSpPr>
          <p:nvPr/>
        </p:nvSpPr>
        <p:spPr bwMode="auto">
          <a:xfrm>
            <a:off x="2133600" y="54864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algn="r" eaLnBrk="1" hangingPunct="1"/>
            <a:r>
              <a:rPr lang="en-US" sz="2800"/>
              <a:t>…globally (shape)  -  or locally (scale)</a:t>
            </a:r>
          </a:p>
        </p:txBody>
      </p:sp>
    </p:spTree>
    <p:extLst>
      <p:ext uri="{BB962C8B-B14F-4D97-AF65-F5344CB8AC3E}">
        <p14:creationId xmlns:p14="http://schemas.microsoft.com/office/powerpoint/2010/main" val="3159566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6"/>
          <p:cNvGrpSpPr>
            <a:grpSpLocks/>
          </p:cNvGrpSpPr>
          <p:nvPr/>
        </p:nvGrpSpPr>
        <p:grpSpPr bwMode="auto">
          <a:xfrm>
            <a:off x="76200" y="76200"/>
            <a:ext cx="1371600" cy="762000"/>
            <a:chOff x="928" y="3264"/>
            <a:chExt cx="1040" cy="487"/>
          </a:xfrm>
        </p:grpSpPr>
        <p:sp>
          <p:nvSpPr>
            <p:cNvPr id="58378" name="Freeform 7"/>
            <p:cNvSpPr>
              <a:spLocks/>
            </p:cNvSpPr>
            <p:nvPr/>
          </p:nvSpPr>
          <p:spPr bwMode="auto">
            <a:xfrm>
              <a:off x="928" y="3312"/>
              <a:ext cx="272" cy="400"/>
            </a:xfrm>
            <a:custGeom>
              <a:avLst/>
              <a:gdLst>
                <a:gd name="T0" fmla="*/ 25 w 440"/>
                <a:gd name="T1" fmla="*/ 5 h 584"/>
                <a:gd name="T2" fmla="*/ 2 w 440"/>
                <a:gd name="T3" fmla="*/ 13 h 584"/>
                <a:gd name="T4" fmla="*/ 7 w 440"/>
                <a:gd name="T5" fmla="*/ 86 h 584"/>
                <a:gd name="T6" fmla="*/ 38 w 440"/>
                <a:gd name="T7" fmla="*/ 27 h 584"/>
                <a:gd name="T8" fmla="*/ 20 w 440"/>
                <a:gd name="T9" fmla="*/ 5 h 584"/>
                <a:gd name="T10" fmla="*/ 0 60000 65536"/>
                <a:gd name="T11" fmla="*/ 0 60000 65536"/>
                <a:gd name="T12" fmla="*/ 0 60000 65536"/>
                <a:gd name="T13" fmla="*/ 0 60000 65536"/>
                <a:gd name="T14" fmla="*/ 0 60000 65536"/>
                <a:gd name="T15" fmla="*/ 0 w 440"/>
                <a:gd name="T16" fmla="*/ 0 h 584"/>
                <a:gd name="T17" fmla="*/ 440 w 440"/>
                <a:gd name="T18" fmla="*/ 584 h 584"/>
              </a:gdLst>
              <a:ahLst/>
              <a:cxnLst>
                <a:cxn ang="T10">
                  <a:pos x="T0" y="T1"/>
                </a:cxn>
                <a:cxn ang="T11">
                  <a:pos x="T2" y="T3"/>
                </a:cxn>
                <a:cxn ang="T12">
                  <a:pos x="T4" y="T5"/>
                </a:cxn>
                <a:cxn ang="T13">
                  <a:pos x="T6" y="T7"/>
                </a:cxn>
                <a:cxn ang="T14">
                  <a:pos x="T8" y="T9"/>
                </a:cxn>
              </a:cxnLst>
              <a:rect l="T15" t="T16" r="T17" b="T18"/>
              <a:pathLst>
                <a:path w="440" h="584">
                  <a:moveTo>
                    <a:pt x="272" y="40"/>
                  </a:moveTo>
                  <a:cubicBezTo>
                    <a:pt x="168" y="20"/>
                    <a:pt x="64" y="0"/>
                    <a:pt x="32" y="88"/>
                  </a:cubicBezTo>
                  <a:cubicBezTo>
                    <a:pt x="0" y="176"/>
                    <a:pt x="16" y="552"/>
                    <a:pt x="80" y="568"/>
                  </a:cubicBezTo>
                  <a:cubicBezTo>
                    <a:pt x="144" y="584"/>
                    <a:pt x="392" y="272"/>
                    <a:pt x="416" y="184"/>
                  </a:cubicBezTo>
                  <a:cubicBezTo>
                    <a:pt x="440" y="96"/>
                    <a:pt x="272" y="32"/>
                    <a:pt x="224" y="40"/>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79" name="Freeform 8"/>
            <p:cNvSpPr>
              <a:spLocks/>
            </p:cNvSpPr>
            <p:nvPr/>
          </p:nvSpPr>
          <p:spPr bwMode="auto">
            <a:xfrm>
              <a:off x="1056" y="3360"/>
              <a:ext cx="912" cy="328"/>
            </a:xfrm>
            <a:custGeom>
              <a:avLst/>
              <a:gdLst>
                <a:gd name="T0" fmla="*/ 0 w 672"/>
                <a:gd name="T1" fmla="*/ 120 h 328"/>
                <a:gd name="T2" fmla="*/ 884 w 672"/>
                <a:gd name="T3" fmla="*/ 312 h 328"/>
                <a:gd name="T4" fmla="*/ 1768 w 672"/>
                <a:gd name="T5" fmla="*/ 24 h 328"/>
                <a:gd name="T6" fmla="*/ 3094 w 672"/>
                <a:gd name="T7" fmla="*/ 168 h 328"/>
                <a:gd name="T8" fmla="*/ 0 60000 65536"/>
                <a:gd name="T9" fmla="*/ 0 60000 65536"/>
                <a:gd name="T10" fmla="*/ 0 60000 65536"/>
                <a:gd name="T11" fmla="*/ 0 60000 65536"/>
                <a:gd name="T12" fmla="*/ 0 w 672"/>
                <a:gd name="T13" fmla="*/ 0 h 328"/>
                <a:gd name="T14" fmla="*/ 672 w 672"/>
                <a:gd name="T15" fmla="*/ 328 h 328"/>
              </a:gdLst>
              <a:ahLst/>
              <a:cxnLst>
                <a:cxn ang="T8">
                  <a:pos x="T0" y="T1"/>
                </a:cxn>
                <a:cxn ang="T9">
                  <a:pos x="T2" y="T3"/>
                </a:cxn>
                <a:cxn ang="T10">
                  <a:pos x="T4" y="T5"/>
                </a:cxn>
                <a:cxn ang="T11">
                  <a:pos x="T6" y="T7"/>
                </a:cxn>
              </a:cxnLst>
              <a:rect l="T12" t="T13" r="T14" b="T15"/>
              <a:pathLst>
                <a:path w="672" h="328">
                  <a:moveTo>
                    <a:pt x="0" y="120"/>
                  </a:moveTo>
                  <a:cubicBezTo>
                    <a:pt x="64" y="224"/>
                    <a:pt x="128" y="328"/>
                    <a:pt x="192" y="312"/>
                  </a:cubicBezTo>
                  <a:cubicBezTo>
                    <a:pt x="256" y="296"/>
                    <a:pt x="304" y="48"/>
                    <a:pt x="384" y="24"/>
                  </a:cubicBezTo>
                  <a:cubicBezTo>
                    <a:pt x="464" y="0"/>
                    <a:pt x="616" y="168"/>
                    <a:pt x="672" y="168"/>
                  </a:cubicBezTo>
                </a:path>
              </a:pathLst>
            </a:custGeom>
            <a:noFill/>
            <a:ln w="101600">
              <a:solidFill>
                <a:schemeClr val="tx1"/>
              </a:solidFill>
              <a:round/>
              <a:headEnd/>
              <a:tailEnd type="triangle" w="med"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80" name="Freeform 9"/>
            <p:cNvSpPr>
              <a:spLocks/>
            </p:cNvSpPr>
            <p:nvPr/>
          </p:nvSpPr>
          <p:spPr bwMode="auto">
            <a:xfrm>
              <a:off x="1248" y="3264"/>
              <a:ext cx="456" cy="487"/>
            </a:xfrm>
            <a:custGeom>
              <a:avLst/>
              <a:gdLst>
                <a:gd name="T0" fmla="*/ 334 w 456"/>
                <a:gd name="T1" fmla="*/ 88 h 487"/>
                <a:gd name="T2" fmla="*/ 250 w 456"/>
                <a:gd name="T3" fmla="*/ 1 h 487"/>
                <a:gd name="T4" fmla="*/ 73 w 456"/>
                <a:gd name="T5" fmla="*/ 79 h 487"/>
                <a:gd name="T6" fmla="*/ 22 w 456"/>
                <a:gd name="T7" fmla="*/ 208 h 487"/>
                <a:gd name="T8" fmla="*/ 205 w 456"/>
                <a:gd name="T9" fmla="*/ 349 h 487"/>
                <a:gd name="T10" fmla="*/ 430 w 456"/>
                <a:gd name="T11" fmla="*/ 454 h 487"/>
                <a:gd name="T12" fmla="*/ 361 w 456"/>
                <a:gd name="T13" fmla="*/ 151 h 487"/>
                <a:gd name="T14" fmla="*/ 0 60000 65536"/>
                <a:gd name="T15" fmla="*/ 0 60000 65536"/>
                <a:gd name="T16" fmla="*/ 0 60000 65536"/>
                <a:gd name="T17" fmla="*/ 0 60000 65536"/>
                <a:gd name="T18" fmla="*/ 0 60000 65536"/>
                <a:gd name="T19" fmla="*/ 0 60000 65536"/>
                <a:gd name="T20" fmla="*/ 0 60000 65536"/>
                <a:gd name="T21" fmla="*/ 0 w 456"/>
                <a:gd name="T22" fmla="*/ 0 h 487"/>
                <a:gd name="T23" fmla="*/ 456 w 456"/>
                <a:gd name="T24" fmla="*/ 487 h 4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6" h="487">
                  <a:moveTo>
                    <a:pt x="334" y="88"/>
                  </a:moveTo>
                  <a:cubicBezTo>
                    <a:pt x="313" y="45"/>
                    <a:pt x="293" y="2"/>
                    <a:pt x="250" y="1"/>
                  </a:cubicBezTo>
                  <a:cubicBezTo>
                    <a:pt x="207" y="0"/>
                    <a:pt x="111" y="45"/>
                    <a:pt x="73" y="79"/>
                  </a:cubicBezTo>
                  <a:cubicBezTo>
                    <a:pt x="35" y="113"/>
                    <a:pt x="0" y="163"/>
                    <a:pt x="22" y="208"/>
                  </a:cubicBezTo>
                  <a:cubicBezTo>
                    <a:pt x="44" y="253"/>
                    <a:pt x="137" y="308"/>
                    <a:pt x="205" y="349"/>
                  </a:cubicBezTo>
                  <a:cubicBezTo>
                    <a:pt x="273" y="390"/>
                    <a:pt x="404" y="487"/>
                    <a:pt x="430" y="454"/>
                  </a:cubicBezTo>
                  <a:cubicBezTo>
                    <a:pt x="456" y="421"/>
                    <a:pt x="377" y="204"/>
                    <a:pt x="361" y="151"/>
                  </a:cubicBezTo>
                </a:path>
              </a:pathLst>
            </a:custGeom>
            <a:noFill/>
            <a:ln w="22225">
              <a:solidFill>
                <a:srgbClr val="3399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371" name="Title 9"/>
          <p:cNvSpPr>
            <a:spLocks noGrp="1"/>
          </p:cNvSpPr>
          <p:nvPr>
            <p:ph type="title"/>
          </p:nvPr>
        </p:nvSpPr>
        <p:spPr>
          <a:xfrm>
            <a:off x="685800" y="0"/>
            <a:ext cx="8458200" cy="1143000"/>
          </a:xfrm>
        </p:spPr>
        <p:txBody>
          <a:bodyPr/>
          <a:lstStyle/>
          <a:p>
            <a:r>
              <a:rPr lang="en-US" smtClean="0"/>
              <a:t>Progressive Sweep Edits</a:t>
            </a:r>
          </a:p>
        </p:txBody>
      </p:sp>
      <p:pic>
        <p:nvPicPr>
          <p:cNvPr id="58372" name="Picture 4" descr="Screen shot 2011-03-31 at 8.18.2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8001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a:cxnSpLocks noChangeShapeType="1"/>
          </p:cNvCxnSpPr>
          <p:nvPr/>
        </p:nvCxnSpPr>
        <p:spPr bwMode="auto">
          <a:xfrm rot="10800000">
            <a:off x="609600" y="4495800"/>
            <a:ext cx="762000" cy="304800"/>
          </a:xfrm>
          <a:prstGeom prst="straightConnector1">
            <a:avLst/>
          </a:prstGeom>
          <a:noFill/>
          <a:ln w="76200">
            <a:solidFill>
              <a:srgbClr val="0070C0"/>
            </a:solidFill>
            <a:round/>
            <a:headEnd/>
            <a:tailEnd type="arrow" w="med" len="med"/>
          </a:ln>
          <a:effectLst>
            <a:outerShdw blurRad="63500" dist="20000" dir="5400000" rotWithShape="0">
              <a:srgbClr val="000000">
                <a:alpha val="37999"/>
              </a:srgbClr>
            </a:outerShdw>
          </a:effectLst>
        </p:spPr>
      </p:cxnSp>
      <p:cxnSp>
        <p:nvCxnSpPr>
          <p:cNvPr id="14" name="Straight Arrow Connector 13"/>
          <p:cNvCxnSpPr>
            <a:cxnSpLocks noChangeShapeType="1"/>
          </p:cNvCxnSpPr>
          <p:nvPr/>
        </p:nvCxnSpPr>
        <p:spPr bwMode="auto">
          <a:xfrm rot="10800000">
            <a:off x="4800600" y="4495800"/>
            <a:ext cx="533400" cy="228600"/>
          </a:xfrm>
          <a:prstGeom prst="straightConnector1">
            <a:avLst/>
          </a:prstGeom>
          <a:noFill/>
          <a:ln w="101600">
            <a:solidFill>
              <a:srgbClr val="0070C0"/>
            </a:solidFill>
            <a:round/>
            <a:headEnd/>
            <a:tailEnd type="arrow" w="med" len="med"/>
          </a:ln>
          <a:effectLst>
            <a:outerShdw blurRad="63500" dist="20000" dir="5400000" rotWithShape="0">
              <a:srgbClr val="000000">
                <a:alpha val="37999"/>
              </a:srgbClr>
            </a:outerShdw>
          </a:effectLst>
        </p:spPr>
      </p:cxnSp>
      <p:cxnSp>
        <p:nvCxnSpPr>
          <p:cNvPr id="16" name="Straight Arrow Connector 15"/>
          <p:cNvCxnSpPr>
            <a:cxnSpLocks noChangeShapeType="1"/>
          </p:cNvCxnSpPr>
          <p:nvPr/>
        </p:nvCxnSpPr>
        <p:spPr bwMode="auto">
          <a:xfrm rot="10800000" flipV="1">
            <a:off x="7086600" y="4648200"/>
            <a:ext cx="990600" cy="457200"/>
          </a:xfrm>
          <a:prstGeom prst="straightConnector1">
            <a:avLst/>
          </a:prstGeom>
          <a:noFill/>
          <a:ln w="38100">
            <a:solidFill>
              <a:srgbClr val="FF0000"/>
            </a:solidFill>
            <a:round/>
            <a:headEnd/>
            <a:tailEnd type="arrow" w="med" len="med"/>
          </a:ln>
          <a:effectLst>
            <a:outerShdw blurRad="63500" dist="20000" dir="5400000" rotWithShape="0">
              <a:srgbClr val="000000">
                <a:alpha val="37999"/>
              </a:srgbClr>
            </a:outerShdw>
          </a:effectLst>
        </p:spPr>
      </p:cxnSp>
      <p:cxnSp>
        <p:nvCxnSpPr>
          <p:cNvPr id="19" name="Straight Arrow Connector 18"/>
          <p:cNvCxnSpPr>
            <a:cxnSpLocks noChangeShapeType="1"/>
          </p:cNvCxnSpPr>
          <p:nvPr/>
        </p:nvCxnSpPr>
        <p:spPr bwMode="auto">
          <a:xfrm rot="10800000" flipV="1">
            <a:off x="3200400" y="4648200"/>
            <a:ext cx="609600" cy="228600"/>
          </a:xfrm>
          <a:prstGeom prst="straightConnector1">
            <a:avLst/>
          </a:prstGeom>
          <a:noFill/>
          <a:ln w="88900">
            <a:solidFill>
              <a:srgbClr val="FF0000"/>
            </a:solidFill>
            <a:round/>
            <a:headEnd/>
            <a:tailEnd type="arrow" w="med" len="med"/>
          </a:ln>
          <a:effectLst>
            <a:outerShdw blurRad="63500" dist="20000" dir="5400000" rotWithShape="0">
              <a:srgbClr val="000000">
                <a:alpha val="37999"/>
              </a:srgbClr>
            </a:outerShdw>
          </a:effectLst>
        </p:spPr>
      </p:cxnSp>
      <p:sp>
        <p:nvSpPr>
          <p:cNvPr id="58377" name="Content Placeholder 10"/>
          <p:cNvSpPr>
            <a:spLocks/>
          </p:cNvSpPr>
          <p:nvPr/>
        </p:nvSpPr>
        <p:spPr bwMode="auto">
          <a:xfrm>
            <a:off x="457200" y="114300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a:t>Modifying the sweep path &amp; scaling,</a:t>
            </a:r>
          </a:p>
          <a:p>
            <a:pPr marL="342900" indent="-342900" eaLnBrk="0" hangingPunct="0">
              <a:spcBef>
                <a:spcPct val="20000"/>
              </a:spcBef>
              <a:buFontTx/>
              <a:buChar char="•"/>
            </a:pPr>
            <a:r>
              <a:rPr lang="en-US"/>
              <a:t>while preserving surface details:</a:t>
            </a:r>
          </a:p>
        </p:txBody>
      </p:sp>
    </p:spTree>
    <p:extLst>
      <p:ext uri="{BB962C8B-B14F-4D97-AF65-F5344CB8AC3E}">
        <p14:creationId xmlns:p14="http://schemas.microsoft.com/office/powerpoint/2010/main" val="645884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p:txBody>
          <a:bodyPr/>
          <a:lstStyle/>
          <a:p>
            <a:r>
              <a:rPr lang="en-US" smtClean="0"/>
              <a:t>[Video demo of progressive sweep edits]</a:t>
            </a:r>
          </a:p>
        </p:txBody>
      </p:sp>
    </p:spTree>
    <p:extLst>
      <p:ext uri="{BB962C8B-B14F-4D97-AF65-F5344CB8AC3E}">
        <p14:creationId xmlns:p14="http://schemas.microsoft.com/office/powerpoint/2010/main" val="1191380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1143000"/>
          </a:xfrm>
        </p:spPr>
        <p:txBody>
          <a:bodyPr/>
          <a:lstStyle/>
          <a:p>
            <a:r>
              <a:rPr lang="en-US" dirty="0" smtClean="0"/>
              <a:t>Quadric Fitting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2286000" cy="3711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1238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8"/>
          <p:cNvSpPr>
            <a:spLocks noChangeArrowheads="1"/>
          </p:cNvSpPr>
          <p:nvPr/>
        </p:nvSpPr>
        <p:spPr bwMode="auto">
          <a:xfrm>
            <a:off x="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9"/>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10"/>
          <p:cNvSpPr>
            <a:spLocks noChangeArrowheads="1"/>
          </p:cNvSpPr>
          <p:nvPr/>
        </p:nvSpPr>
        <p:spPr bwMode="auto">
          <a:xfrm>
            <a:off x="0" y="3810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9" name="Rectangle 11"/>
          <p:cNvSpPr>
            <a:spLocks noChangeArrowheads="1"/>
          </p:cNvSpPr>
          <p:nvPr/>
        </p:nvSpPr>
        <p:spPr bwMode="auto">
          <a:xfrm>
            <a:off x="0" y="500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923" y="2514600"/>
            <a:ext cx="4000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000" y="5791200"/>
            <a:ext cx="8762414" cy="830997"/>
          </a:xfrm>
          <a:prstGeom prst="rect">
            <a:avLst/>
          </a:prstGeom>
          <a:noFill/>
        </p:spPr>
        <p:txBody>
          <a:bodyPr wrap="square" rtlCol="0">
            <a:spAutoFit/>
          </a:bodyPr>
          <a:lstStyle/>
          <a:p>
            <a:r>
              <a:rPr lang="en-US" sz="2400" dirty="0" smtClean="0"/>
              <a:t>- Use same region-growing strategy as stationary sweeps</a:t>
            </a:r>
          </a:p>
          <a:p>
            <a:r>
              <a:rPr lang="en-US" sz="2400" dirty="0" smtClean="0"/>
              <a:t>- Using </a:t>
            </a:r>
            <a:r>
              <a:rPr lang="en-US" sz="2400" dirty="0" err="1" smtClean="0"/>
              <a:t>Taubin’s</a:t>
            </a:r>
            <a:r>
              <a:rPr lang="en-US" sz="2400" dirty="0" smtClean="0"/>
              <a:t> method to fit</a:t>
            </a:r>
            <a:endParaRPr lang="en-US" sz="1800" dirty="0"/>
          </a:p>
        </p:txBody>
      </p:sp>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1257300" y="1266470"/>
            <a:ext cx="6934200" cy="584775"/>
          </a:xfrm>
          <a:prstGeom prst="rect">
            <a:avLst/>
          </a:prstGeom>
          <a:noFill/>
        </p:spPr>
        <p:txBody>
          <a:bodyPr wrap="square" rtlCol="0">
            <a:spAutoFit/>
          </a:bodyPr>
          <a:lstStyle/>
          <a:p>
            <a:r>
              <a:rPr lang="en-US" dirty="0" smtClean="0"/>
              <a:t>Spheres, Ellipsoids, </a:t>
            </a:r>
            <a:r>
              <a:rPr lang="en-US" dirty="0" err="1" smtClean="0"/>
              <a:t>Paraboloids</a:t>
            </a:r>
            <a:r>
              <a:rPr lang="en-US" dirty="0" smtClean="0"/>
              <a:t>, </a:t>
            </a:r>
            <a:r>
              <a:rPr lang="en-US" dirty="0" err="1" smtClean="0"/>
              <a:t>etc</a:t>
            </a:r>
            <a:endParaRPr lang="en-US" dirty="0" smtClean="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368550"/>
            <a:ext cx="2590214" cy="31178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05000" y="4876800"/>
            <a:ext cx="3546163" cy="830997"/>
          </a:xfrm>
          <a:prstGeom prst="rect">
            <a:avLst/>
          </a:prstGeom>
          <a:noFill/>
        </p:spPr>
        <p:txBody>
          <a:bodyPr wrap="none" rtlCol="0">
            <a:spAutoFit/>
          </a:bodyPr>
          <a:lstStyle/>
          <a:p>
            <a:r>
              <a:rPr lang="en-US" sz="2400" dirty="0" smtClean="0">
                <a:solidFill>
                  <a:srgbClr val="FF0000"/>
                </a:solidFill>
              </a:rPr>
              <a:t>Red = Quadric surface</a:t>
            </a:r>
          </a:p>
          <a:p>
            <a:r>
              <a:rPr lang="en-US" sz="2400" dirty="0" smtClean="0">
                <a:solidFill>
                  <a:srgbClr val="008000"/>
                </a:solidFill>
              </a:rPr>
              <a:t>Green = Original surface</a:t>
            </a:r>
            <a:endParaRPr lang="en-US" sz="2400" dirty="0">
              <a:solidFill>
                <a:srgbClr val="008000"/>
              </a:solidFill>
            </a:endParaRPr>
          </a:p>
        </p:txBody>
      </p:sp>
    </p:spTree>
    <p:extLst>
      <p:ext uri="{BB962C8B-B14F-4D97-AF65-F5344CB8AC3E}">
        <p14:creationId xmlns:p14="http://schemas.microsoft.com/office/powerpoint/2010/main" val="3286106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262622"/>
            <a:ext cx="6858000" cy="1446550"/>
          </a:xfrm>
          <a:prstGeom prst="rect">
            <a:avLst/>
          </a:prstGeom>
        </p:spPr>
        <p:txBody>
          <a:bodyPr wrap="square">
            <a:spAutoFit/>
          </a:bodyPr>
          <a:lstStyle/>
          <a:p>
            <a:r>
              <a:rPr lang="en-US" sz="4000" dirty="0" err="1" smtClean="0"/>
              <a:t>Taubin’s</a:t>
            </a:r>
            <a:r>
              <a:rPr lang="en-US" sz="4000" dirty="0" smtClean="0"/>
              <a:t> method:</a:t>
            </a:r>
            <a:endParaRPr lang="en-US" sz="4000" dirty="0"/>
          </a:p>
          <a:p>
            <a:r>
              <a:rPr lang="en-US" sz="2400" dirty="0"/>
              <a:t>minimize algebraic distance with gradient normalized to an average squared value of 1. </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ight Brace 5"/>
          <p:cNvSpPr/>
          <p:nvPr/>
        </p:nvSpPr>
        <p:spPr>
          <a:xfrm>
            <a:off x="4419600" y="4419600"/>
            <a:ext cx="9144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5486400" y="4880401"/>
            <a:ext cx="3276600" cy="830997"/>
          </a:xfrm>
          <a:prstGeom prst="rect">
            <a:avLst/>
          </a:prstGeom>
          <a:noFill/>
        </p:spPr>
        <p:txBody>
          <a:bodyPr wrap="square" rtlCol="0">
            <a:spAutoFit/>
          </a:bodyPr>
          <a:lstStyle/>
          <a:p>
            <a:r>
              <a:rPr lang="en-US" sz="2400" dirty="0" smtClean="0"/>
              <a:t>A small generalized Eigenvalue problem.</a:t>
            </a:r>
            <a:endParaRPr lang="en-US" sz="2400" dirty="0"/>
          </a:p>
        </p:txBody>
      </p:sp>
      <p:sp>
        <p:nvSpPr>
          <p:cNvPr id="9" name="TextBox 8"/>
          <p:cNvSpPr txBox="1"/>
          <p:nvPr/>
        </p:nvSpPr>
        <p:spPr>
          <a:xfrm>
            <a:off x="6507842" y="6164943"/>
            <a:ext cx="2657929" cy="523220"/>
          </a:xfrm>
          <a:prstGeom prst="rect">
            <a:avLst/>
          </a:prstGeom>
          <a:noFill/>
        </p:spPr>
        <p:txBody>
          <a:bodyPr wrap="square" rtlCol="0">
            <a:spAutoFit/>
          </a:bodyPr>
          <a:lstStyle/>
          <a:p>
            <a:r>
              <a:rPr lang="en-US" sz="2800" dirty="0" smtClean="0"/>
              <a:t>[</a:t>
            </a:r>
            <a:r>
              <a:rPr lang="en-US" sz="2800" dirty="0" err="1" smtClean="0"/>
              <a:t>Taubin</a:t>
            </a:r>
            <a:r>
              <a:rPr lang="en-US" sz="2800" dirty="0" smtClean="0"/>
              <a:t>, 91]</a:t>
            </a:r>
            <a:endParaRPr lang="en-US" sz="2800" dirty="0"/>
          </a:p>
        </p:txBody>
      </p:sp>
      <p:pic>
        <p:nvPicPr>
          <p:cNvPr id="10" name="Picture 9" descr="taubin_geneig.png"/>
          <p:cNvPicPr>
            <a:picLocks noChangeAspect="1"/>
          </p:cNvPicPr>
          <p:nvPr/>
        </p:nvPicPr>
        <p:blipFill>
          <a:blip r:embed="rId3"/>
          <a:stretch>
            <a:fillRect/>
          </a:stretch>
        </p:blipFill>
        <p:spPr>
          <a:xfrm>
            <a:off x="762000" y="4495800"/>
            <a:ext cx="3546475" cy="1644650"/>
          </a:xfrm>
          <a:prstGeom prst="rect">
            <a:avLst/>
          </a:prstGeom>
        </p:spPr>
      </p:pic>
      <p:pic>
        <p:nvPicPr>
          <p:cNvPr id="11" name="Picture 10" descr="Quadric_def.png"/>
          <p:cNvPicPr>
            <a:picLocks noChangeAspect="1"/>
          </p:cNvPicPr>
          <p:nvPr/>
        </p:nvPicPr>
        <p:blipFill>
          <a:blip r:embed="rId4"/>
          <a:stretch>
            <a:fillRect/>
          </a:stretch>
        </p:blipFill>
        <p:spPr>
          <a:xfrm>
            <a:off x="1066800" y="1692275"/>
            <a:ext cx="6461125" cy="2346325"/>
          </a:xfrm>
          <a:prstGeom prst="rect">
            <a:avLst/>
          </a:prstGeom>
        </p:spPr>
      </p:pic>
    </p:spTree>
    <p:extLst>
      <p:ext uri="{BB962C8B-B14F-4D97-AF65-F5344CB8AC3E}">
        <p14:creationId xmlns:p14="http://schemas.microsoft.com/office/powerpoint/2010/main" val="3964672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p:txBody>
          <a:bodyPr/>
          <a:lstStyle/>
          <a:p>
            <a:r>
              <a:rPr lang="en-US" dirty="0" smtClean="0"/>
              <a:t>[Video demo of quadric fitting]</a:t>
            </a:r>
          </a:p>
        </p:txBody>
      </p:sp>
    </p:spTree>
    <p:extLst>
      <p:ext uri="{BB962C8B-B14F-4D97-AF65-F5344CB8AC3E}">
        <p14:creationId xmlns:p14="http://schemas.microsoft.com/office/powerpoint/2010/main" val="109414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Freeform Surfaces</a:t>
            </a:r>
            <a:endParaRPr lang="en-US" dirty="0"/>
          </a:p>
        </p:txBody>
      </p:sp>
      <p:grpSp>
        <p:nvGrpSpPr>
          <p:cNvPr id="5" name="Group 4"/>
          <p:cNvGrpSpPr/>
          <p:nvPr/>
        </p:nvGrpSpPr>
        <p:grpSpPr>
          <a:xfrm>
            <a:off x="152400" y="1676401"/>
            <a:ext cx="8763000" cy="3505199"/>
            <a:chOff x="56197" y="1445894"/>
            <a:chExt cx="5801678" cy="1914525"/>
          </a:xfrm>
        </p:grpSpPr>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 y="1445894"/>
              <a:ext cx="19335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5894"/>
              <a:ext cx="17049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300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5894"/>
              <a:ext cx="1666875" cy="168592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990600" y="5486400"/>
            <a:ext cx="7598746" cy="830997"/>
          </a:xfrm>
          <a:prstGeom prst="rect">
            <a:avLst/>
          </a:prstGeom>
          <a:noFill/>
        </p:spPr>
        <p:txBody>
          <a:bodyPr wrap="square" rtlCol="0">
            <a:spAutoFit/>
          </a:bodyPr>
          <a:lstStyle/>
          <a:p>
            <a:r>
              <a:rPr lang="en-US" sz="2400" dirty="0" smtClean="0"/>
              <a:t>Workhorse to handle “everything else”</a:t>
            </a:r>
          </a:p>
          <a:p>
            <a:r>
              <a:rPr lang="en-US" sz="2400" dirty="0"/>
              <a:t> </a:t>
            </a:r>
            <a:r>
              <a:rPr lang="en-US" sz="2400" dirty="0" smtClean="0"/>
              <a:t>- For meshes, use </a:t>
            </a:r>
            <a:r>
              <a:rPr lang="en-US" sz="2400" dirty="0" err="1" smtClean="0"/>
              <a:t>Laplacian</a:t>
            </a:r>
            <a:r>
              <a:rPr lang="en-US" sz="2400" dirty="0" smtClean="0"/>
              <a:t> surface editing</a:t>
            </a:r>
            <a:endParaRPr lang="en-US" sz="2400" dirty="0"/>
          </a:p>
        </p:txBody>
      </p:sp>
      <p:cxnSp>
        <p:nvCxnSpPr>
          <p:cNvPr id="10" name="Straight Arrow Connector 9"/>
          <p:cNvCxnSpPr/>
          <p:nvPr/>
        </p:nvCxnSpPr>
        <p:spPr>
          <a:xfrm flipH="1" flipV="1">
            <a:off x="8610600" y="4343400"/>
            <a:ext cx="228600" cy="5334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7541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0" y="2162947"/>
            <a:ext cx="2286000" cy="2819400"/>
          </a:xfrm>
          <a:prstGeom prst="rect">
            <a:avLst/>
          </a:prstGeom>
          <a:solidFill>
            <a:srgbClr val="FFFF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Rectangle 12"/>
          <p:cNvSpPr/>
          <p:nvPr/>
        </p:nvSpPr>
        <p:spPr>
          <a:xfrm>
            <a:off x="152400" y="2162947"/>
            <a:ext cx="25908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Laplacian</a:t>
            </a:r>
            <a:r>
              <a:rPr lang="en-US" dirty="0" smtClean="0"/>
              <a:t> surface editing</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6011692" y="5801379"/>
            <a:ext cx="2971800" cy="461665"/>
          </a:xfrm>
          <a:prstGeom prst="rect">
            <a:avLst/>
          </a:prstGeom>
          <a:noFill/>
        </p:spPr>
        <p:txBody>
          <a:bodyPr wrap="square" rtlCol="0">
            <a:spAutoFit/>
          </a:bodyPr>
          <a:lstStyle/>
          <a:p>
            <a:r>
              <a:rPr lang="en-US" sz="2400" dirty="0" smtClean="0"/>
              <a:t>[</a:t>
            </a:r>
            <a:r>
              <a:rPr lang="en-US" sz="2400" dirty="0" err="1" smtClean="0"/>
              <a:t>Sorkine</a:t>
            </a:r>
            <a:r>
              <a:rPr lang="en-US" sz="2400" dirty="0" smtClean="0"/>
              <a:t> et al. 2004]</a:t>
            </a:r>
            <a:endParaRPr lang="en-US" sz="2400"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5410200" y="2539425"/>
            <a:ext cx="3408305" cy="584775"/>
          </a:xfrm>
          <a:prstGeom prst="rect">
            <a:avLst/>
          </a:prstGeom>
          <a:noFill/>
        </p:spPr>
        <p:txBody>
          <a:bodyPr wrap="none" rtlCol="0">
            <a:spAutoFit/>
          </a:bodyPr>
          <a:lstStyle/>
          <a:p>
            <a:r>
              <a:rPr lang="en-US" dirty="0" smtClean="0"/>
              <a:t>= Smooth surface</a:t>
            </a:r>
            <a:endParaRPr lang="en-US" dirty="0"/>
          </a:p>
        </p:txBody>
      </p:sp>
      <p:sp>
        <p:nvSpPr>
          <p:cNvPr id="11" name="TextBox 10"/>
          <p:cNvSpPr txBox="1"/>
          <p:nvPr/>
        </p:nvSpPr>
        <p:spPr>
          <a:xfrm>
            <a:off x="5410200" y="4038600"/>
            <a:ext cx="3613490" cy="584775"/>
          </a:xfrm>
          <a:prstGeom prst="rect">
            <a:avLst/>
          </a:prstGeom>
          <a:noFill/>
        </p:spPr>
        <p:txBody>
          <a:bodyPr wrap="none" rtlCol="0">
            <a:spAutoFit/>
          </a:bodyPr>
          <a:lstStyle/>
          <a:p>
            <a:r>
              <a:rPr lang="en-US" dirty="0" smtClean="0"/>
              <a:t>= Detail preserving</a:t>
            </a:r>
            <a:endParaRPr lang="en-US" dirty="0"/>
          </a:p>
        </p:txBody>
      </p:sp>
      <p:sp>
        <p:nvSpPr>
          <p:cNvPr id="12" name="TextBox 11"/>
          <p:cNvSpPr txBox="1"/>
          <p:nvPr/>
        </p:nvSpPr>
        <p:spPr>
          <a:xfrm>
            <a:off x="495300" y="1235155"/>
            <a:ext cx="8153400" cy="461665"/>
          </a:xfrm>
          <a:prstGeom prst="rect">
            <a:avLst/>
          </a:prstGeom>
          <a:noFill/>
        </p:spPr>
        <p:txBody>
          <a:bodyPr wrap="square" rtlCol="0">
            <a:spAutoFit/>
          </a:bodyPr>
          <a:lstStyle/>
          <a:p>
            <a:r>
              <a:rPr lang="en-US" sz="2400" dirty="0" smtClean="0"/>
              <a:t>(A standard large, symmetric linear least squares problem)</a:t>
            </a:r>
            <a:endParaRPr lang="en-US" sz="2400" dirty="0"/>
          </a:p>
        </p:txBody>
      </p:sp>
      <p:sp>
        <p:nvSpPr>
          <p:cNvPr id="15" name="TextBox 14"/>
          <p:cNvSpPr txBox="1"/>
          <p:nvPr/>
        </p:nvSpPr>
        <p:spPr>
          <a:xfrm>
            <a:off x="0" y="5058547"/>
            <a:ext cx="2743200" cy="830997"/>
          </a:xfrm>
          <a:prstGeom prst="rect">
            <a:avLst/>
          </a:prstGeom>
          <a:noFill/>
        </p:spPr>
        <p:txBody>
          <a:bodyPr wrap="square" rtlCol="0">
            <a:spAutoFit/>
          </a:bodyPr>
          <a:lstStyle/>
          <a:p>
            <a:pPr algn="ctr"/>
            <a:r>
              <a:rPr lang="en-US" sz="2400" dirty="0" smtClean="0">
                <a:solidFill>
                  <a:schemeClr val="accent2">
                    <a:lumMod val="75000"/>
                  </a:schemeClr>
                </a:solidFill>
              </a:rPr>
              <a:t>Smooth/preserve </a:t>
            </a:r>
            <a:r>
              <a:rPr lang="en-US" sz="2400" dirty="0" err="1" smtClean="0">
                <a:solidFill>
                  <a:schemeClr val="accent2">
                    <a:lumMod val="75000"/>
                  </a:schemeClr>
                </a:solidFill>
              </a:rPr>
              <a:t>Laplacian</a:t>
            </a:r>
            <a:endParaRPr lang="en-US" sz="2400" dirty="0">
              <a:solidFill>
                <a:schemeClr val="accent2">
                  <a:lumMod val="75000"/>
                </a:schemeClr>
              </a:solidFill>
            </a:endParaRPr>
          </a:p>
        </p:txBody>
      </p:sp>
      <p:sp>
        <p:nvSpPr>
          <p:cNvPr id="16" name="TextBox 15"/>
          <p:cNvSpPr txBox="1"/>
          <p:nvPr/>
        </p:nvSpPr>
        <p:spPr>
          <a:xfrm>
            <a:off x="2805746" y="5058546"/>
            <a:ext cx="2909254" cy="830997"/>
          </a:xfrm>
          <a:prstGeom prst="rect">
            <a:avLst/>
          </a:prstGeom>
          <a:noFill/>
        </p:spPr>
        <p:txBody>
          <a:bodyPr wrap="square" rtlCol="0">
            <a:spAutoFit/>
          </a:bodyPr>
          <a:lstStyle/>
          <a:p>
            <a:pPr algn="ctr"/>
            <a:r>
              <a:rPr lang="en-US" sz="2400" dirty="0" smtClean="0">
                <a:solidFill>
                  <a:schemeClr val="accent2">
                    <a:lumMod val="75000"/>
                  </a:schemeClr>
                </a:solidFill>
              </a:rPr>
              <a:t>Approx. interpolate control points </a:t>
            </a:r>
            <a:r>
              <a:rPr lang="en-US" sz="2400" b="1" dirty="0" err="1" smtClean="0">
                <a:solidFill>
                  <a:schemeClr val="accent2">
                    <a:lumMod val="75000"/>
                  </a:schemeClr>
                </a:solidFill>
              </a:rPr>
              <a:t>t</a:t>
            </a:r>
            <a:r>
              <a:rPr lang="en-US" sz="2400" baseline="-25000" dirty="0" err="1" smtClean="0">
                <a:solidFill>
                  <a:schemeClr val="accent2">
                    <a:lumMod val="75000"/>
                  </a:schemeClr>
                </a:solidFill>
              </a:rPr>
              <a:t>c</a:t>
            </a:r>
            <a:endParaRPr lang="en-US" sz="2400" baseline="-25000" dirty="0">
              <a:solidFill>
                <a:schemeClr val="accent2">
                  <a:lumMod val="75000"/>
                </a:schemeClr>
              </a:solidFill>
            </a:endParaRPr>
          </a:p>
        </p:txBody>
      </p:sp>
      <p:sp>
        <p:nvSpPr>
          <p:cNvPr id="17" name="TextBox 16"/>
          <p:cNvSpPr txBox="1"/>
          <p:nvPr/>
        </p:nvSpPr>
        <p:spPr>
          <a:xfrm>
            <a:off x="914400" y="6032212"/>
            <a:ext cx="4724400" cy="461665"/>
          </a:xfrm>
          <a:prstGeom prst="rect">
            <a:avLst/>
          </a:prstGeom>
          <a:noFill/>
        </p:spPr>
        <p:txBody>
          <a:bodyPr wrap="square" rtlCol="0">
            <a:spAutoFit/>
          </a:bodyPr>
          <a:lstStyle/>
          <a:p>
            <a:r>
              <a:rPr lang="en-US" sz="2400" dirty="0" smtClean="0"/>
              <a:t>(solve w/ </a:t>
            </a:r>
            <a:r>
              <a:rPr lang="en-US" sz="2400" dirty="0" err="1" smtClean="0"/>
              <a:t>cholmod</a:t>
            </a:r>
            <a:r>
              <a:rPr lang="en-US" sz="2400" dirty="0" smtClean="0"/>
              <a:t>)</a:t>
            </a:r>
            <a:endParaRPr lang="en-US" sz="2400" dirty="0"/>
          </a:p>
        </p:txBody>
      </p:sp>
      <p:pic>
        <p:nvPicPr>
          <p:cNvPr id="18" name="Picture 17" descr="Laplacian_smooth.png"/>
          <p:cNvPicPr>
            <a:picLocks noChangeAspect="1"/>
          </p:cNvPicPr>
          <p:nvPr/>
        </p:nvPicPr>
        <p:blipFill>
          <a:blip r:embed="rId3"/>
          <a:stretch>
            <a:fillRect/>
          </a:stretch>
        </p:blipFill>
        <p:spPr>
          <a:xfrm>
            <a:off x="1066800" y="2133600"/>
            <a:ext cx="4267200" cy="1254125"/>
          </a:xfrm>
          <a:prstGeom prst="rect">
            <a:avLst/>
          </a:prstGeom>
        </p:spPr>
      </p:pic>
      <p:pic>
        <p:nvPicPr>
          <p:cNvPr id="19" name="Picture 18" descr="Laplacian_details.png"/>
          <p:cNvPicPr>
            <a:picLocks noChangeAspect="1"/>
          </p:cNvPicPr>
          <p:nvPr/>
        </p:nvPicPr>
        <p:blipFill>
          <a:blip r:embed="rId4"/>
          <a:stretch>
            <a:fillRect/>
          </a:stretch>
        </p:blipFill>
        <p:spPr>
          <a:xfrm>
            <a:off x="228600" y="3657600"/>
            <a:ext cx="5108575" cy="1231900"/>
          </a:xfrm>
          <a:prstGeom prst="rect">
            <a:avLst/>
          </a:prstGeom>
        </p:spPr>
      </p:pic>
    </p:spTree>
    <p:extLst>
      <p:ext uri="{BB962C8B-B14F-4D97-AF65-F5344CB8AC3E}">
        <p14:creationId xmlns:p14="http://schemas.microsoft.com/office/powerpoint/2010/main" val="488982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p:txBody>
          <a:bodyPr/>
          <a:lstStyle/>
          <a:p>
            <a:r>
              <a:rPr lang="en-US" dirty="0" smtClean="0"/>
              <a:t>[Video demo of </a:t>
            </a:r>
            <a:r>
              <a:rPr lang="en-US" dirty="0" err="1" smtClean="0"/>
              <a:t>Laplacian</a:t>
            </a:r>
            <a:r>
              <a:rPr lang="en-US" dirty="0" smtClean="0"/>
              <a:t> surface edits]</a:t>
            </a:r>
          </a:p>
        </p:txBody>
      </p:sp>
    </p:spTree>
    <p:extLst>
      <p:ext uri="{BB962C8B-B14F-4D97-AF65-F5344CB8AC3E}">
        <p14:creationId xmlns:p14="http://schemas.microsoft.com/office/powerpoint/2010/main" val="2957383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Pipeline</a:t>
            </a:r>
            <a:endParaRPr lang="en-US" dirty="0"/>
          </a:p>
        </p:txBody>
      </p:sp>
      <p:sp>
        <p:nvSpPr>
          <p:cNvPr id="11" name="Rectangle 10"/>
          <p:cNvSpPr/>
          <p:nvPr/>
        </p:nvSpPr>
        <p:spPr>
          <a:xfrm>
            <a:off x="152400" y="922874"/>
            <a:ext cx="2080260" cy="526893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a:p>
        </p:txBody>
      </p:sp>
      <p:sp>
        <p:nvSpPr>
          <p:cNvPr id="7" name="Rectangle 6"/>
          <p:cNvSpPr/>
          <p:nvPr/>
        </p:nvSpPr>
        <p:spPr>
          <a:xfrm>
            <a:off x="192139" y="1080926"/>
            <a:ext cx="1966226"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Unstructured mesh</a:t>
            </a:r>
            <a:endParaRPr lang="en-US" sz="2400" dirty="0">
              <a:solidFill>
                <a:srgbClr val="C00000"/>
              </a:solidFill>
            </a:endParaRPr>
          </a:p>
        </p:txBody>
      </p:sp>
      <p:sp>
        <p:nvSpPr>
          <p:cNvPr id="8" name="Rectangle 7"/>
          <p:cNvSpPr/>
          <p:nvPr/>
        </p:nvSpPr>
        <p:spPr>
          <a:xfrm>
            <a:off x="192139" y="2503378"/>
            <a:ext cx="1966226"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Photos</a:t>
            </a:r>
            <a:endParaRPr lang="en-US" sz="2400" dirty="0">
              <a:solidFill>
                <a:srgbClr val="C00000"/>
              </a:solidFill>
            </a:endParaRPr>
          </a:p>
        </p:txBody>
      </p:sp>
      <p:sp>
        <p:nvSpPr>
          <p:cNvPr id="9" name="Rectangle 8"/>
          <p:cNvSpPr/>
          <p:nvPr/>
        </p:nvSpPr>
        <p:spPr>
          <a:xfrm>
            <a:off x="192139" y="3925830"/>
            <a:ext cx="1966226"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3D scans</a:t>
            </a:r>
            <a:endParaRPr lang="en-US" sz="2400" dirty="0">
              <a:solidFill>
                <a:srgbClr val="C00000"/>
              </a:solidFill>
            </a:endParaRPr>
          </a:p>
        </p:txBody>
      </p:sp>
      <p:sp>
        <p:nvSpPr>
          <p:cNvPr id="12" name="TextBox 11"/>
          <p:cNvSpPr txBox="1"/>
          <p:nvPr/>
        </p:nvSpPr>
        <p:spPr>
          <a:xfrm>
            <a:off x="381000" y="5348282"/>
            <a:ext cx="2043976" cy="461665"/>
          </a:xfrm>
          <a:prstGeom prst="rect">
            <a:avLst/>
          </a:prstGeom>
          <a:noFill/>
        </p:spPr>
        <p:txBody>
          <a:bodyPr wrap="square" rtlCol="0">
            <a:spAutoFit/>
          </a:bodyPr>
          <a:lstStyle/>
          <a:p>
            <a:r>
              <a:rPr lang="en-US" sz="2400" dirty="0" smtClean="0">
                <a:solidFill>
                  <a:schemeClr val="bg1"/>
                </a:solidFill>
              </a:rPr>
              <a:t>Input Data</a:t>
            </a:r>
            <a:endParaRPr lang="en-US" sz="2400" dirty="0">
              <a:solidFill>
                <a:schemeClr val="bg1"/>
              </a:solidFill>
            </a:endParaRPr>
          </a:p>
        </p:txBody>
      </p:sp>
      <p:sp>
        <p:nvSpPr>
          <p:cNvPr id="16" name="Right Arrow 15"/>
          <p:cNvSpPr/>
          <p:nvPr/>
        </p:nvSpPr>
        <p:spPr>
          <a:xfrm>
            <a:off x="2232660" y="2047507"/>
            <a:ext cx="1634490" cy="2537064"/>
          </a:xfrm>
          <a:prstGeom prst="rightArrow">
            <a:avLst>
              <a:gd name="adj1" fmla="val 80538"/>
              <a:gd name="adj2" fmla="val 1615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p>
        </p:txBody>
      </p:sp>
      <p:sp>
        <p:nvSpPr>
          <p:cNvPr id="17" name="Rectangle 16"/>
          <p:cNvSpPr/>
          <p:nvPr/>
        </p:nvSpPr>
        <p:spPr>
          <a:xfrm>
            <a:off x="3867150" y="2068739"/>
            <a:ext cx="1932534" cy="249194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400" dirty="0" smtClean="0"/>
              <a:t>Editable Model</a:t>
            </a:r>
            <a:endParaRPr lang="en-US" sz="2400" dirty="0"/>
          </a:p>
        </p:txBody>
      </p:sp>
      <p:sp>
        <p:nvSpPr>
          <p:cNvPr id="18" name="U-Turn Arrow 17"/>
          <p:cNvSpPr/>
          <p:nvPr/>
        </p:nvSpPr>
        <p:spPr>
          <a:xfrm flipH="1" flipV="1">
            <a:off x="3644265" y="4557933"/>
            <a:ext cx="2152827" cy="2133775"/>
          </a:xfrm>
          <a:prstGeom prst="uturnArrow">
            <a:avLst>
              <a:gd name="adj1" fmla="val 48043"/>
              <a:gd name="adj2" fmla="val 25000"/>
              <a:gd name="adj3" fmla="val 15336"/>
              <a:gd name="adj4" fmla="val 13078"/>
              <a:gd name="adj5" fmla="val 9999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solidFill>
                <a:schemeClr val="tx1"/>
              </a:solidFill>
            </a:endParaRPr>
          </a:p>
        </p:txBody>
      </p:sp>
      <p:sp>
        <p:nvSpPr>
          <p:cNvPr id="19" name="TextBox 18"/>
          <p:cNvSpPr txBox="1"/>
          <p:nvPr/>
        </p:nvSpPr>
        <p:spPr>
          <a:xfrm>
            <a:off x="3632835" y="5269256"/>
            <a:ext cx="2005965" cy="1200329"/>
          </a:xfrm>
          <a:prstGeom prst="rect">
            <a:avLst/>
          </a:prstGeom>
          <a:noFill/>
        </p:spPr>
        <p:txBody>
          <a:bodyPr wrap="square" rtlCol="0">
            <a:spAutoFit/>
          </a:bodyPr>
          <a:lstStyle/>
          <a:p>
            <a:r>
              <a:rPr lang="en-US" sz="2400" dirty="0" smtClean="0">
                <a:solidFill>
                  <a:schemeClr val="bg1"/>
                </a:solidFill>
              </a:rPr>
              <a:t>Model</a:t>
            </a:r>
          </a:p>
          <a:p>
            <a:r>
              <a:rPr lang="en-US" sz="2400" dirty="0" smtClean="0">
                <a:solidFill>
                  <a:schemeClr val="bg1"/>
                </a:solidFill>
              </a:rPr>
              <a:t>Hierarchy</a:t>
            </a:r>
          </a:p>
          <a:p>
            <a:r>
              <a:rPr lang="en-US" sz="2400" dirty="0" smtClean="0">
                <a:solidFill>
                  <a:schemeClr val="bg1"/>
                </a:solidFill>
              </a:rPr>
              <a:t>&amp; Re-fitting</a:t>
            </a:r>
            <a:endParaRPr lang="en-US" sz="2400" dirty="0">
              <a:solidFill>
                <a:schemeClr val="bg1"/>
              </a:solidFill>
            </a:endParaRPr>
          </a:p>
        </p:txBody>
      </p:sp>
      <p:sp>
        <p:nvSpPr>
          <p:cNvPr id="20" name="Right Arrow 19"/>
          <p:cNvSpPr/>
          <p:nvPr/>
        </p:nvSpPr>
        <p:spPr>
          <a:xfrm>
            <a:off x="5799685" y="2068739"/>
            <a:ext cx="964970" cy="2528804"/>
          </a:xfrm>
          <a:prstGeom prst="rightArrow">
            <a:avLst>
              <a:gd name="adj1" fmla="val 63082"/>
              <a:gd name="adj2" fmla="val 31906"/>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2400" dirty="0"/>
          </a:p>
        </p:txBody>
      </p:sp>
      <p:sp>
        <p:nvSpPr>
          <p:cNvPr id="21" name="Rectangle 20"/>
          <p:cNvSpPr/>
          <p:nvPr/>
        </p:nvSpPr>
        <p:spPr>
          <a:xfrm>
            <a:off x="6764655" y="685800"/>
            <a:ext cx="2303145" cy="57095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400" dirty="0"/>
          </a:p>
        </p:txBody>
      </p:sp>
      <p:sp>
        <p:nvSpPr>
          <p:cNvPr id="22" name="TextBox 21"/>
          <p:cNvSpPr txBox="1"/>
          <p:nvPr/>
        </p:nvSpPr>
        <p:spPr>
          <a:xfrm>
            <a:off x="5722797" y="2977528"/>
            <a:ext cx="1264743" cy="461665"/>
          </a:xfrm>
          <a:prstGeom prst="rect">
            <a:avLst/>
          </a:prstGeom>
          <a:noFill/>
        </p:spPr>
        <p:txBody>
          <a:bodyPr wrap="square" rtlCol="0">
            <a:spAutoFit/>
          </a:bodyPr>
          <a:lstStyle/>
          <a:p>
            <a:r>
              <a:rPr lang="en-US" sz="2400" dirty="0" smtClean="0">
                <a:solidFill>
                  <a:schemeClr val="bg1"/>
                </a:solidFill>
              </a:rPr>
              <a:t>Clean</a:t>
            </a:r>
            <a:endParaRPr lang="en-US" sz="2400" dirty="0">
              <a:solidFill>
                <a:schemeClr val="bg1"/>
              </a:solidFill>
            </a:endParaRPr>
          </a:p>
        </p:txBody>
      </p:sp>
      <p:sp>
        <p:nvSpPr>
          <p:cNvPr id="23" name="TextBox 22"/>
          <p:cNvSpPr txBox="1"/>
          <p:nvPr/>
        </p:nvSpPr>
        <p:spPr>
          <a:xfrm>
            <a:off x="2158365" y="2556808"/>
            <a:ext cx="1560195" cy="1938992"/>
          </a:xfrm>
          <a:prstGeom prst="rect">
            <a:avLst/>
          </a:prstGeom>
          <a:noFill/>
        </p:spPr>
        <p:txBody>
          <a:bodyPr wrap="square" rtlCol="0">
            <a:spAutoFit/>
          </a:bodyPr>
          <a:lstStyle/>
          <a:p>
            <a:pPr algn="ctr"/>
            <a:r>
              <a:rPr lang="en-US" sz="2400" dirty="0">
                <a:solidFill>
                  <a:schemeClr val="bg1"/>
                </a:solidFill>
              </a:rPr>
              <a:t>User-guided fitting modules</a:t>
            </a:r>
          </a:p>
          <a:p>
            <a:pPr algn="ctr"/>
            <a:endParaRPr lang="en-US" sz="2400" dirty="0">
              <a:solidFill>
                <a:schemeClr val="bg1"/>
              </a:solidFill>
            </a:endParaRPr>
          </a:p>
        </p:txBody>
      </p:sp>
      <p:sp>
        <p:nvSpPr>
          <p:cNvPr id="25" name="Rectangle 24"/>
          <p:cNvSpPr/>
          <p:nvPr/>
        </p:nvSpPr>
        <p:spPr>
          <a:xfrm>
            <a:off x="6913245" y="863608"/>
            <a:ext cx="2041344"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Nice rendering</a:t>
            </a:r>
            <a:endParaRPr lang="en-US" sz="2400" dirty="0">
              <a:solidFill>
                <a:srgbClr val="C00000"/>
              </a:solidFill>
            </a:endParaRPr>
          </a:p>
        </p:txBody>
      </p:sp>
      <p:sp>
        <p:nvSpPr>
          <p:cNvPr id="26" name="Rectangle 25"/>
          <p:cNvSpPr/>
          <p:nvPr/>
        </p:nvSpPr>
        <p:spPr>
          <a:xfrm>
            <a:off x="6913245" y="2286060"/>
            <a:ext cx="2041344"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STL for RP</a:t>
            </a:r>
            <a:endParaRPr lang="en-US" sz="2400" dirty="0">
              <a:solidFill>
                <a:srgbClr val="C00000"/>
              </a:solidFill>
            </a:endParaRPr>
          </a:p>
        </p:txBody>
      </p:sp>
      <p:sp>
        <p:nvSpPr>
          <p:cNvPr id="27" name="Rectangle 26"/>
          <p:cNvSpPr/>
          <p:nvPr/>
        </p:nvSpPr>
        <p:spPr>
          <a:xfrm>
            <a:off x="6913245" y="3708512"/>
            <a:ext cx="2041344" cy="11853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OBJ for CAD </a:t>
            </a:r>
            <a:endParaRPr lang="en-US" sz="2400" dirty="0">
              <a:solidFill>
                <a:srgbClr val="C00000"/>
              </a:solidFill>
            </a:endParaRPr>
          </a:p>
        </p:txBody>
      </p:sp>
      <p:sp>
        <p:nvSpPr>
          <p:cNvPr id="3" name="TextBox 2"/>
          <p:cNvSpPr txBox="1"/>
          <p:nvPr/>
        </p:nvSpPr>
        <p:spPr>
          <a:xfrm>
            <a:off x="6764655" y="5265003"/>
            <a:ext cx="2303144" cy="830997"/>
          </a:xfrm>
          <a:prstGeom prst="rect">
            <a:avLst/>
          </a:prstGeom>
          <a:noFill/>
        </p:spPr>
        <p:txBody>
          <a:bodyPr wrap="square" rtlCol="0">
            <a:spAutoFit/>
          </a:bodyPr>
          <a:lstStyle/>
          <a:p>
            <a:pPr algn="ctr"/>
            <a:r>
              <a:rPr lang="en-US" sz="2400" dirty="0">
                <a:solidFill>
                  <a:schemeClr val="bg1"/>
                </a:solidFill>
              </a:rPr>
              <a:t>Redesigned </a:t>
            </a:r>
            <a:r>
              <a:rPr lang="en-US" sz="2400" dirty="0" smtClean="0">
                <a:solidFill>
                  <a:schemeClr val="bg1"/>
                </a:solidFill>
              </a:rPr>
              <a:t>output</a:t>
            </a:r>
            <a:endParaRPr lang="en-US" sz="2400" dirty="0">
              <a:solidFill>
                <a:schemeClr val="bg1"/>
              </a:solidFill>
            </a:endParaRPr>
          </a:p>
        </p:txBody>
      </p:sp>
      <p:sp>
        <p:nvSpPr>
          <p:cNvPr id="24" name="Rectangle 23"/>
          <p:cNvSpPr/>
          <p:nvPr/>
        </p:nvSpPr>
        <p:spPr>
          <a:xfrm>
            <a:off x="5731371" y="1988456"/>
            <a:ext cx="1119372" cy="2685143"/>
          </a:xfrm>
          <a:prstGeom prst="rect">
            <a:avLst/>
          </a:prstGeom>
          <a:solidFill>
            <a:srgbClr val="00B0F0">
              <a:alpha val="18000"/>
            </a:srgbClr>
          </a:solid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601306" y="4518519"/>
            <a:ext cx="2342294" cy="2339482"/>
          </a:xfrm>
          <a:prstGeom prst="rect">
            <a:avLst/>
          </a:prstGeom>
          <a:solidFill>
            <a:srgbClr val="00B0F0">
              <a:alpha val="18000"/>
            </a:srgbClr>
          </a:solid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441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2057400"/>
            <a:ext cx="9144000" cy="4664105"/>
          </a:xfrm>
          <a:prstGeom prst="rect">
            <a:avLst/>
          </a:prstGeom>
          <a:ln w="41275">
            <a:solidFill>
              <a:schemeClr val="accent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Rectangle 12"/>
          <p:cNvSpPr/>
          <p:nvPr/>
        </p:nvSpPr>
        <p:spPr>
          <a:xfrm>
            <a:off x="0" y="2514600"/>
            <a:ext cx="9144000" cy="4206905"/>
          </a:xfrm>
          <a:prstGeom prst="rect">
            <a:avLst/>
          </a:prstGeom>
          <a:ln w="41275">
            <a:solidFill>
              <a:schemeClr val="accent2">
                <a:lumMod val="60000"/>
                <a:lumOff val="4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860" y="2582320"/>
            <a:ext cx="2094535" cy="220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a:t>Interactive Inverse 3D Modeling</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4" y="2676140"/>
            <a:ext cx="1982770" cy="20136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634" y="2641997"/>
            <a:ext cx="2152505" cy="21849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0" y="182427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102404" y="44121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r>
              <a:rPr kumimoji="0" lang="en-US" sz="6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2"/>
          <p:cNvSpPr>
            <a:spLocks noChangeArrowheads="1"/>
          </p:cNvSpPr>
          <p:nvPr/>
        </p:nvSpPr>
        <p:spPr bwMode="auto">
          <a:xfrm>
            <a:off x="0" y="180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3"/>
          <p:cNvSpPr>
            <a:spLocks noChangeArrowheads="1"/>
          </p:cNvSpPr>
          <p:nvPr/>
        </p:nvSpPr>
        <p:spPr bwMode="auto">
          <a:xfrm>
            <a:off x="102404" y="34025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4"/>
          <p:cNvSpPr>
            <a:spLocks noChangeArrowheads="1"/>
          </p:cNvSpPr>
          <p:nvPr/>
        </p:nvSpPr>
        <p:spPr bwMode="auto">
          <a:xfrm>
            <a:off x="102404" y="478364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5"/>
          <p:cNvSpPr>
            <a:spLocks noChangeArrowheads="1"/>
          </p:cNvSpPr>
          <p:nvPr/>
        </p:nvSpPr>
        <p:spPr bwMode="auto">
          <a:xfrm>
            <a:off x="0" y="5615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0" y="1020762"/>
            <a:ext cx="9144000" cy="4525963"/>
          </a:xfrm>
        </p:spPr>
        <p:txBody>
          <a:bodyPr/>
          <a:lstStyle/>
          <a:p>
            <a:pPr marL="0" indent="0" algn="ctr">
              <a:buNone/>
            </a:pPr>
            <a:r>
              <a:rPr lang="en-US" sz="2800" dirty="0" smtClean="0"/>
              <a:t>Goal: Let users impose </a:t>
            </a:r>
            <a:r>
              <a:rPr lang="en-US" sz="2800" b="1" dirty="0" smtClean="0"/>
              <a:t>any</a:t>
            </a:r>
            <a:r>
              <a:rPr lang="en-US" sz="2800" dirty="0" smtClean="0"/>
              <a:t> high level structure on model, to immediately use for redesign.</a:t>
            </a:r>
            <a:endParaRPr lang="en-US" sz="2800" dirty="0"/>
          </a:p>
        </p:txBody>
      </p:sp>
      <p:sp>
        <p:nvSpPr>
          <p:cNvPr id="12" name="TextBox 11"/>
          <p:cNvSpPr txBox="1"/>
          <p:nvPr/>
        </p:nvSpPr>
        <p:spPr>
          <a:xfrm>
            <a:off x="102404" y="2057400"/>
            <a:ext cx="1949100" cy="461665"/>
          </a:xfrm>
          <a:prstGeom prst="rect">
            <a:avLst/>
          </a:prstGeom>
          <a:noFill/>
        </p:spPr>
        <p:txBody>
          <a:bodyPr wrap="square" rtlCol="0">
            <a:spAutoFit/>
          </a:bodyPr>
          <a:lstStyle/>
          <a:p>
            <a:r>
              <a:rPr lang="en-US" sz="2400" dirty="0" smtClean="0"/>
              <a:t>Initial artifact</a:t>
            </a:r>
            <a:endParaRPr lang="en-US" sz="2400" dirty="0"/>
          </a:p>
        </p:txBody>
      </p:sp>
      <p:pic>
        <p:nvPicPr>
          <p:cNvPr id="717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925272"/>
            <a:ext cx="1524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896696"/>
            <a:ext cx="1190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4884078"/>
            <a:ext cx="11620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2133243" y="2057400"/>
            <a:ext cx="10852" cy="466410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209800" y="2045229"/>
            <a:ext cx="6911300" cy="461665"/>
          </a:xfrm>
          <a:prstGeom prst="rect">
            <a:avLst/>
          </a:prstGeom>
          <a:noFill/>
        </p:spPr>
        <p:txBody>
          <a:bodyPr wrap="square" rtlCol="0">
            <a:spAutoFit/>
          </a:bodyPr>
          <a:lstStyle/>
          <a:p>
            <a:r>
              <a:rPr lang="en-US" sz="2400" dirty="0" smtClean="0"/>
              <a:t>Redesigns enabled by different imposed structure</a:t>
            </a:r>
            <a:endParaRPr lang="en-US" sz="2400" dirty="0"/>
          </a:p>
        </p:txBody>
      </p:sp>
      <p:cxnSp>
        <p:nvCxnSpPr>
          <p:cNvPr id="49" name="Straight Connector 48"/>
          <p:cNvCxnSpPr/>
          <p:nvPr/>
        </p:nvCxnSpPr>
        <p:spPr>
          <a:xfrm>
            <a:off x="0" y="4783649"/>
            <a:ext cx="9121100"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611" y="4942775"/>
            <a:ext cx="1542686" cy="159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634582"/>
            <a:ext cx="2030679" cy="202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374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Cleanup</a:t>
            </a:r>
            <a:endParaRPr lang="en-US" dirty="0"/>
          </a:p>
        </p:txBody>
      </p:sp>
      <p:grpSp>
        <p:nvGrpSpPr>
          <p:cNvPr id="6" name="Group 5"/>
          <p:cNvGrpSpPr/>
          <p:nvPr/>
        </p:nvGrpSpPr>
        <p:grpSpPr>
          <a:xfrm>
            <a:off x="1683028" y="1066800"/>
            <a:ext cx="6019800" cy="5486400"/>
            <a:chOff x="1594184" y="152400"/>
            <a:chExt cx="6476447" cy="6582595"/>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09" y="3518468"/>
              <a:ext cx="6399196" cy="321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184" y="152400"/>
              <a:ext cx="6476447" cy="321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 name="Straight Arrow Connector 6"/>
          <p:cNvCxnSpPr/>
          <p:nvPr/>
        </p:nvCxnSpPr>
        <p:spPr>
          <a:xfrm flipH="1">
            <a:off x="6096000" y="1680865"/>
            <a:ext cx="457200" cy="106233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1219200"/>
            <a:ext cx="2393604" cy="461665"/>
          </a:xfrm>
          <a:prstGeom prst="rect">
            <a:avLst/>
          </a:prstGeom>
          <a:noFill/>
        </p:spPr>
        <p:txBody>
          <a:bodyPr wrap="none" rtlCol="0">
            <a:spAutoFit/>
          </a:bodyPr>
          <a:lstStyle/>
          <a:p>
            <a:r>
              <a:rPr lang="en-US" sz="2400" dirty="0" smtClean="0"/>
              <a:t>Self-intersection</a:t>
            </a:r>
            <a:endParaRPr lang="en-US" sz="2400" dirty="0"/>
          </a:p>
        </p:txBody>
      </p:sp>
    </p:spTree>
    <p:extLst>
      <p:ext uri="{BB962C8B-B14F-4D97-AF65-F5344CB8AC3E}">
        <p14:creationId xmlns:p14="http://schemas.microsoft.com/office/powerpoint/2010/main" val="3048545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Fitting</a:t>
            </a:r>
            <a:endParaRPr lang="en-US" dirty="0"/>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oup 12"/>
          <p:cNvGrpSpPr/>
          <p:nvPr/>
        </p:nvGrpSpPr>
        <p:grpSpPr>
          <a:xfrm>
            <a:off x="152400" y="1542871"/>
            <a:ext cx="8376716" cy="3326123"/>
            <a:chOff x="47625" y="2120687"/>
            <a:chExt cx="4645520" cy="1844105"/>
          </a:xfrm>
        </p:grpSpPr>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8549" y="2120687"/>
              <a:ext cx="1054596" cy="177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2140970"/>
              <a:ext cx="1060973" cy="18238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0149" y="2140968"/>
              <a:ext cx="1157426" cy="1762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7449" y="2140967"/>
              <a:ext cx="1087278" cy="176244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98"/>
          <p:cNvSpPr txBox="1"/>
          <p:nvPr/>
        </p:nvSpPr>
        <p:spPr>
          <a:xfrm>
            <a:off x="1066800" y="5124271"/>
            <a:ext cx="7315200" cy="1200329"/>
          </a:xfrm>
          <a:prstGeom prst="rect">
            <a:avLst/>
          </a:prstGeom>
          <a:noFill/>
        </p:spPr>
        <p:txBody>
          <a:bodyPr wrap="square" rtlCol="0">
            <a:spAutoFit/>
          </a:bodyPr>
          <a:lstStyle>
            <a:defPPr>
              <a:defRPr lang="en-US"/>
            </a:defPPr>
            <a:lvl1pPr marL="0" algn="l" defTabSz="3506084" rtl="0" eaLnBrk="1" latinLnBrk="0" hangingPunct="1">
              <a:defRPr sz="6900" kern="1200">
                <a:solidFill>
                  <a:schemeClr val="tx1"/>
                </a:solidFill>
                <a:latin typeface="+mn-lt"/>
                <a:ea typeface="+mn-ea"/>
                <a:cs typeface="+mn-cs"/>
              </a:defRPr>
            </a:lvl1pPr>
            <a:lvl2pPr marL="1753042" algn="l" defTabSz="3506084" rtl="0" eaLnBrk="1" latinLnBrk="0" hangingPunct="1">
              <a:defRPr sz="6900" kern="1200">
                <a:solidFill>
                  <a:schemeClr val="tx1"/>
                </a:solidFill>
                <a:latin typeface="+mn-lt"/>
                <a:ea typeface="+mn-ea"/>
                <a:cs typeface="+mn-cs"/>
              </a:defRPr>
            </a:lvl2pPr>
            <a:lvl3pPr marL="3506084" algn="l" defTabSz="3506084" rtl="0" eaLnBrk="1" latinLnBrk="0" hangingPunct="1">
              <a:defRPr sz="6900" kern="1200">
                <a:solidFill>
                  <a:schemeClr val="tx1"/>
                </a:solidFill>
                <a:latin typeface="+mn-lt"/>
                <a:ea typeface="+mn-ea"/>
                <a:cs typeface="+mn-cs"/>
              </a:defRPr>
            </a:lvl3pPr>
            <a:lvl4pPr marL="5259126" algn="l" defTabSz="3506084" rtl="0" eaLnBrk="1" latinLnBrk="0" hangingPunct="1">
              <a:defRPr sz="6900" kern="1200">
                <a:solidFill>
                  <a:schemeClr val="tx1"/>
                </a:solidFill>
                <a:latin typeface="+mn-lt"/>
                <a:ea typeface="+mn-ea"/>
                <a:cs typeface="+mn-cs"/>
              </a:defRPr>
            </a:lvl4pPr>
            <a:lvl5pPr marL="7012168" algn="l" defTabSz="3506084" rtl="0" eaLnBrk="1" latinLnBrk="0" hangingPunct="1">
              <a:defRPr sz="6900" kern="1200">
                <a:solidFill>
                  <a:schemeClr val="tx1"/>
                </a:solidFill>
                <a:latin typeface="+mn-lt"/>
                <a:ea typeface="+mn-ea"/>
                <a:cs typeface="+mn-cs"/>
              </a:defRPr>
            </a:lvl5pPr>
            <a:lvl6pPr marL="8765210" algn="l" defTabSz="3506084" rtl="0" eaLnBrk="1" latinLnBrk="0" hangingPunct="1">
              <a:defRPr sz="6900" kern="1200">
                <a:solidFill>
                  <a:schemeClr val="tx1"/>
                </a:solidFill>
                <a:latin typeface="+mn-lt"/>
                <a:ea typeface="+mn-ea"/>
                <a:cs typeface="+mn-cs"/>
              </a:defRPr>
            </a:lvl6pPr>
            <a:lvl7pPr marL="10518252" algn="l" defTabSz="3506084" rtl="0" eaLnBrk="1" latinLnBrk="0" hangingPunct="1">
              <a:defRPr sz="6900" kern="1200">
                <a:solidFill>
                  <a:schemeClr val="tx1"/>
                </a:solidFill>
                <a:latin typeface="+mn-lt"/>
                <a:ea typeface="+mn-ea"/>
                <a:cs typeface="+mn-cs"/>
              </a:defRPr>
            </a:lvl7pPr>
            <a:lvl8pPr marL="12271294" algn="l" defTabSz="3506084" rtl="0" eaLnBrk="1" latinLnBrk="0" hangingPunct="1">
              <a:defRPr sz="6900" kern="1200">
                <a:solidFill>
                  <a:schemeClr val="tx1"/>
                </a:solidFill>
                <a:latin typeface="+mn-lt"/>
                <a:ea typeface="+mn-ea"/>
                <a:cs typeface="+mn-cs"/>
              </a:defRPr>
            </a:lvl8pPr>
            <a:lvl9pPr marL="14024336" algn="l" defTabSz="3506084" rtl="0" eaLnBrk="1" latinLnBrk="0" hangingPunct="1">
              <a:defRPr sz="69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r>
              <a:rPr lang="en-US" sz="2400" kern="0" dirty="0" smtClean="0">
                <a:solidFill>
                  <a:sysClr val="windowText" lastClr="000000"/>
                </a:solidFill>
              </a:rPr>
              <a:t>1.</a:t>
            </a:r>
            <a:r>
              <a:rPr kumimoji="0" lang="en-US" sz="2400" b="0" i="0" u="none" strike="noStrike" kern="0" cap="none" spc="0" normalizeH="0" baseline="0" noProof="0" dirty="0" smtClean="0">
                <a:ln>
                  <a:noFill/>
                </a:ln>
                <a:solidFill>
                  <a:sysClr val="windowText" lastClr="000000"/>
                </a:solidFill>
                <a:effectLst/>
                <a:uLnTx/>
                <a:uFillTx/>
              </a:rPr>
              <a:t> Sweep</a:t>
            </a:r>
            <a:r>
              <a:rPr kumimoji="0" lang="en-US" sz="2400" b="0" i="0" u="none" strike="noStrike" kern="0" cap="none" spc="0" normalizeH="0" noProof="0" dirty="0" smtClean="0">
                <a:ln>
                  <a:noFill/>
                </a:ln>
                <a:solidFill>
                  <a:sysClr val="windowText" lastClr="000000"/>
                </a:solidFill>
                <a:effectLst/>
                <a:uLnTx/>
                <a:uFillTx/>
              </a:rPr>
              <a:t> is fit to sculpture,</a:t>
            </a:r>
            <a:endParaRPr kumimoji="0" lang="en-US" sz="2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kern="0" dirty="0" smtClean="0">
                <a:solidFill>
                  <a:sysClr val="windowText" lastClr="000000"/>
                </a:solidFill>
              </a:rPr>
              <a:t> 2. </a:t>
            </a:r>
            <a:r>
              <a:rPr lang="en-US" sz="2400" kern="0" dirty="0">
                <a:solidFill>
                  <a:sysClr val="windowText" lastClr="000000"/>
                </a:solidFill>
              </a:rPr>
              <a:t>Q</a:t>
            </a:r>
            <a:r>
              <a:rPr kumimoji="0" lang="en-US" sz="2400" b="0" i="0" u="none" strike="noStrike" kern="0" cap="none" spc="0" normalizeH="0" baseline="0" noProof="0" dirty="0" err="1" smtClean="0">
                <a:ln>
                  <a:noFill/>
                </a:ln>
                <a:solidFill>
                  <a:sysClr val="windowText" lastClr="000000"/>
                </a:solidFill>
                <a:effectLst/>
                <a:uLnTx/>
                <a:uFillTx/>
              </a:rPr>
              <a:t>uadric</a:t>
            </a:r>
            <a:r>
              <a:rPr kumimoji="0" lang="en-US" sz="2400" b="0" i="0" u="none" strike="noStrike" kern="0" cap="none" spc="0" normalizeH="0" baseline="0" noProof="0" dirty="0" smtClean="0">
                <a:ln>
                  <a:noFill/>
                </a:ln>
                <a:solidFill>
                  <a:sysClr val="windowText" lastClr="000000"/>
                </a:solidFill>
                <a:effectLst/>
                <a:uLnTx/>
                <a:uFillTx/>
              </a:rPr>
              <a:t> is fit to the points of a sweep path,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r>
              <a:rPr lang="en-US" sz="2400" kern="0" dirty="0" smtClean="0">
                <a:solidFill>
                  <a:sysClr val="windowText" lastClr="000000"/>
                </a:solidFill>
              </a:rPr>
              <a:t>3.</a:t>
            </a:r>
            <a:r>
              <a:rPr kumimoji="0" lang="en-US" sz="2400" b="0" i="0" u="none" strike="noStrike" kern="0" cap="none" spc="0" normalizeH="0" baseline="0" noProof="0" dirty="0" smtClean="0">
                <a:ln>
                  <a:noFill/>
                </a:ln>
                <a:solidFill>
                  <a:sysClr val="windowText" lastClr="000000"/>
                </a:solidFill>
                <a:effectLst/>
                <a:uLnTx/>
                <a:uFillTx/>
              </a:rPr>
              <a:t> Sweep path is projected to quadric during editing.</a:t>
            </a:r>
            <a:endParaRPr kumimoji="0" lang="en-US" sz="2400" b="0" i="0" u="none" strike="noStrike" kern="0" cap="none" spc="0" normalizeH="0" baseline="0" noProof="0" dirty="0">
              <a:ln>
                <a:noFill/>
              </a:ln>
              <a:solidFill>
                <a:sysClr val="windowText" lastClr="000000"/>
              </a:solidFill>
              <a:effectLst/>
              <a:uLnTx/>
              <a:uFillTx/>
            </a:endParaRPr>
          </a:p>
        </p:txBody>
      </p:sp>
      <p:grpSp>
        <p:nvGrpSpPr>
          <p:cNvPr id="19" name="Group 18"/>
          <p:cNvGrpSpPr/>
          <p:nvPr/>
        </p:nvGrpSpPr>
        <p:grpSpPr>
          <a:xfrm>
            <a:off x="2310812" y="4262627"/>
            <a:ext cx="4775788" cy="504188"/>
            <a:chOff x="32924602" y="14492567"/>
            <a:chExt cx="4775788" cy="504188"/>
          </a:xfrm>
        </p:grpSpPr>
        <p:sp>
          <p:nvSpPr>
            <p:cNvPr id="20" name="TextBox 1043"/>
            <p:cNvSpPr txBox="1"/>
            <p:nvPr/>
          </p:nvSpPr>
          <p:spPr>
            <a:xfrm>
              <a:off x="32924602" y="14535090"/>
              <a:ext cx="356188" cy="461665"/>
            </a:xfrm>
            <a:prstGeom prst="rect">
              <a:avLst/>
            </a:prstGeom>
            <a:noFill/>
          </p:spPr>
          <p:txBody>
            <a:bodyPr wrap="none" rtlCol="0">
              <a:spAutoFit/>
            </a:bodyPr>
            <a:lstStyle>
              <a:defPPr>
                <a:defRPr lang="en-US"/>
              </a:defPPr>
              <a:lvl1pPr marL="0" algn="l" defTabSz="3506084" rtl="0" eaLnBrk="1" latinLnBrk="0" hangingPunct="1">
                <a:defRPr sz="6900" kern="1200">
                  <a:solidFill>
                    <a:schemeClr val="tx1"/>
                  </a:solidFill>
                  <a:latin typeface="+mn-lt"/>
                  <a:ea typeface="+mn-ea"/>
                  <a:cs typeface="+mn-cs"/>
                </a:defRPr>
              </a:lvl1pPr>
              <a:lvl2pPr marL="1753042" algn="l" defTabSz="3506084" rtl="0" eaLnBrk="1" latinLnBrk="0" hangingPunct="1">
                <a:defRPr sz="6900" kern="1200">
                  <a:solidFill>
                    <a:schemeClr val="tx1"/>
                  </a:solidFill>
                  <a:latin typeface="+mn-lt"/>
                  <a:ea typeface="+mn-ea"/>
                  <a:cs typeface="+mn-cs"/>
                </a:defRPr>
              </a:lvl2pPr>
              <a:lvl3pPr marL="3506084" algn="l" defTabSz="3506084" rtl="0" eaLnBrk="1" latinLnBrk="0" hangingPunct="1">
                <a:defRPr sz="6900" kern="1200">
                  <a:solidFill>
                    <a:schemeClr val="tx1"/>
                  </a:solidFill>
                  <a:latin typeface="+mn-lt"/>
                  <a:ea typeface="+mn-ea"/>
                  <a:cs typeface="+mn-cs"/>
                </a:defRPr>
              </a:lvl3pPr>
              <a:lvl4pPr marL="5259126" algn="l" defTabSz="3506084" rtl="0" eaLnBrk="1" latinLnBrk="0" hangingPunct="1">
                <a:defRPr sz="6900" kern="1200">
                  <a:solidFill>
                    <a:schemeClr val="tx1"/>
                  </a:solidFill>
                  <a:latin typeface="+mn-lt"/>
                  <a:ea typeface="+mn-ea"/>
                  <a:cs typeface="+mn-cs"/>
                </a:defRPr>
              </a:lvl4pPr>
              <a:lvl5pPr marL="7012168" algn="l" defTabSz="3506084" rtl="0" eaLnBrk="1" latinLnBrk="0" hangingPunct="1">
                <a:defRPr sz="6900" kern="1200">
                  <a:solidFill>
                    <a:schemeClr val="tx1"/>
                  </a:solidFill>
                  <a:latin typeface="+mn-lt"/>
                  <a:ea typeface="+mn-ea"/>
                  <a:cs typeface="+mn-cs"/>
                </a:defRPr>
              </a:lvl5pPr>
              <a:lvl6pPr marL="8765210" algn="l" defTabSz="3506084" rtl="0" eaLnBrk="1" latinLnBrk="0" hangingPunct="1">
                <a:defRPr sz="6900" kern="1200">
                  <a:solidFill>
                    <a:schemeClr val="tx1"/>
                  </a:solidFill>
                  <a:latin typeface="+mn-lt"/>
                  <a:ea typeface="+mn-ea"/>
                  <a:cs typeface="+mn-cs"/>
                </a:defRPr>
              </a:lvl6pPr>
              <a:lvl7pPr marL="10518252" algn="l" defTabSz="3506084" rtl="0" eaLnBrk="1" latinLnBrk="0" hangingPunct="1">
                <a:defRPr sz="6900" kern="1200">
                  <a:solidFill>
                    <a:schemeClr val="tx1"/>
                  </a:solidFill>
                  <a:latin typeface="+mn-lt"/>
                  <a:ea typeface="+mn-ea"/>
                  <a:cs typeface="+mn-cs"/>
                </a:defRPr>
              </a:lvl7pPr>
              <a:lvl8pPr marL="12271294" algn="l" defTabSz="3506084" rtl="0" eaLnBrk="1" latinLnBrk="0" hangingPunct="1">
                <a:defRPr sz="6900" kern="1200">
                  <a:solidFill>
                    <a:schemeClr val="tx1"/>
                  </a:solidFill>
                  <a:latin typeface="+mn-lt"/>
                  <a:ea typeface="+mn-ea"/>
                  <a:cs typeface="+mn-cs"/>
                </a:defRPr>
              </a:lvl8pPr>
              <a:lvl9pPr marL="14024336" algn="l" defTabSz="3506084" rtl="0" eaLnBrk="1" latinLnBrk="0" hangingPunct="1">
                <a:defRPr sz="6900" kern="1200">
                  <a:solidFill>
                    <a:schemeClr val="tx1"/>
                  </a:solidFill>
                  <a:latin typeface="+mn-lt"/>
                  <a:ea typeface="+mn-ea"/>
                  <a:cs typeface="+mn-cs"/>
                </a:defRPr>
              </a:lvl9pPr>
            </a:lstStyle>
            <a:p>
              <a:r>
                <a:rPr lang="en-US" sz="2400" dirty="0" smtClean="0"/>
                <a:t>1</a:t>
              </a:r>
              <a:endParaRPr lang="en-US" sz="2400" dirty="0"/>
            </a:p>
          </p:txBody>
        </p:sp>
        <p:sp>
          <p:nvSpPr>
            <p:cNvPr id="21" name="TextBox 271"/>
            <p:cNvSpPr txBox="1"/>
            <p:nvPr/>
          </p:nvSpPr>
          <p:spPr>
            <a:xfrm>
              <a:off x="35210602" y="14492567"/>
              <a:ext cx="356188" cy="461665"/>
            </a:xfrm>
            <a:prstGeom prst="rect">
              <a:avLst/>
            </a:prstGeom>
            <a:noFill/>
          </p:spPr>
          <p:txBody>
            <a:bodyPr wrap="none" rtlCol="0">
              <a:spAutoFit/>
            </a:bodyPr>
            <a:lstStyle>
              <a:defPPr>
                <a:defRPr lang="en-US"/>
              </a:defPPr>
              <a:lvl1pPr marL="0" algn="l" defTabSz="3506084" rtl="0" eaLnBrk="1" latinLnBrk="0" hangingPunct="1">
                <a:defRPr sz="6900" kern="1200">
                  <a:solidFill>
                    <a:schemeClr val="tx1"/>
                  </a:solidFill>
                  <a:latin typeface="+mn-lt"/>
                  <a:ea typeface="+mn-ea"/>
                  <a:cs typeface="+mn-cs"/>
                </a:defRPr>
              </a:lvl1pPr>
              <a:lvl2pPr marL="1753042" algn="l" defTabSz="3506084" rtl="0" eaLnBrk="1" latinLnBrk="0" hangingPunct="1">
                <a:defRPr sz="6900" kern="1200">
                  <a:solidFill>
                    <a:schemeClr val="tx1"/>
                  </a:solidFill>
                  <a:latin typeface="+mn-lt"/>
                  <a:ea typeface="+mn-ea"/>
                  <a:cs typeface="+mn-cs"/>
                </a:defRPr>
              </a:lvl2pPr>
              <a:lvl3pPr marL="3506084" algn="l" defTabSz="3506084" rtl="0" eaLnBrk="1" latinLnBrk="0" hangingPunct="1">
                <a:defRPr sz="6900" kern="1200">
                  <a:solidFill>
                    <a:schemeClr val="tx1"/>
                  </a:solidFill>
                  <a:latin typeface="+mn-lt"/>
                  <a:ea typeface="+mn-ea"/>
                  <a:cs typeface="+mn-cs"/>
                </a:defRPr>
              </a:lvl3pPr>
              <a:lvl4pPr marL="5259126" algn="l" defTabSz="3506084" rtl="0" eaLnBrk="1" latinLnBrk="0" hangingPunct="1">
                <a:defRPr sz="6900" kern="1200">
                  <a:solidFill>
                    <a:schemeClr val="tx1"/>
                  </a:solidFill>
                  <a:latin typeface="+mn-lt"/>
                  <a:ea typeface="+mn-ea"/>
                  <a:cs typeface="+mn-cs"/>
                </a:defRPr>
              </a:lvl4pPr>
              <a:lvl5pPr marL="7012168" algn="l" defTabSz="3506084" rtl="0" eaLnBrk="1" latinLnBrk="0" hangingPunct="1">
                <a:defRPr sz="6900" kern="1200">
                  <a:solidFill>
                    <a:schemeClr val="tx1"/>
                  </a:solidFill>
                  <a:latin typeface="+mn-lt"/>
                  <a:ea typeface="+mn-ea"/>
                  <a:cs typeface="+mn-cs"/>
                </a:defRPr>
              </a:lvl5pPr>
              <a:lvl6pPr marL="8765210" algn="l" defTabSz="3506084" rtl="0" eaLnBrk="1" latinLnBrk="0" hangingPunct="1">
                <a:defRPr sz="6900" kern="1200">
                  <a:solidFill>
                    <a:schemeClr val="tx1"/>
                  </a:solidFill>
                  <a:latin typeface="+mn-lt"/>
                  <a:ea typeface="+mn-ea"/>
                  <a:cs typeface="+mn-cs"/>
                </a:defRPr>
              </a:lvl6pPr>
              <a:lvl7pPr marL="10518252" algn="l" defTabSz="3506084" rtl="0" eaLnBrk="1" latinLnBrk="0" hangingPunct="1">
                <a:defRPr sz="6900" kern="1200">
                  <a:solidFill>
                    <a:schemeClr val="tx1"/>
                  </a:solidFill>
                  <a:latin typeface="+mn-lt"/>
                  <a:ea typeface="+mn-ea"/>
                  <a:cs typeface="+mn-cs"/>
                </a:defRPr>
              </a:lvl7pPr>
              <a:lvl8pPr marL="12271294" algn="l" defTabSz="3506084" rtl="0" eaLnBrk="1" latinLnBrk="0" hangingPunct="1">
                <a:defRPr sz="6900" kern="1200">
                  <a:solidFill>
                    <a:schemeClr val="tx1"/>
                  </a:solidFill>
                  <a:latin typeface="+mn-lt"/>
                  <a:ea typeface="+mn-ea"/>
                  <a:cs typeface="+mn-cs"/>
                </a:defRPr>
              </a:lvl8pPr>
              <a:lvl9pPr marL="14024336" algn="l" defTabSz="3506084" rtl="0" eaLnBrk="1" latinLnBrk="0" hangingPunct="1">
                <a:defRPr sz="6900" kern="1200">
                  <a:solidFill>
                    <a:schemeClr val="tx1"/>
                  </a:solidFill>
                  <a:latin typeface="+mn-lt"/>
                  <a:ea typeface="+mn-ea"/>
                  <a:cs typeface="+mn-cs"/>
                </a:defRPr>
              </a:lvl9pPr>
            </a:lstStyle>
            <a:p>
              <a:r>
                <a:rPr lang="en-US" sz="2400" dirty="0" smtClean="0"/>
                <a:t>2</a:t>
              </a:r>
              <a:endParaRPr lang="en-US" sz="2400" dirty="0"/>
            </a:p>
          </p:txBody>
        </p:sp>
        <p:sp>
          <p:nvSpPr>
            <p:cNvPr id="22" name="TextBox 272"/>
            <p:cNvSpPr txBox="1"/>
            <p:nvPr/>
          </p:nvSpPr>
          <p:spPr>
            <a:xfrm>
              <a:off x="37344202" y="14492567"/>
              <a:ext cx="356188" cy="461665"/>
            </a:xfrm>
            <a:prstGeom prst="rect">
              <a:avLst/>
            </a:prstGeom>
            <a:noFill/>
          </p:spPr>
          <p:txBody>
            <a:bodyPr wrap="none" rtlCol="0">
              <a:spAutoFit/>
            </a:bodyPr>
            <a:lstStyle>
              <a:defPPr>
                <a:defRPr lang="en-US"/>
              </a:defPPr>
              <a:lvl1pPr marL="0" algn="l" defTabSz="3506084" rtl="0" eaLnBrk="1" latinLnBrk="0" hangingPunct="1">
                <a:defRPr sz="6900" kern="1200">
                  <a:solidFill>
                    <a:schemeClr val="tx1"/>
                  </a:solidFill>
                  <a:latin typeface="+mn-lt"/>
                  <a:ea typeface="+mn-ea"/>
                  <a:cs typeface="+mn-cs"/>
                </a:defRPr>
              </a:lvl1pPr>
              <a:lvl2pPr marL="1753042" algn="l" defTabSz="3506084" rtl="0" eaLnBrk="1" latinLnBrk="0" hangingPunct="1">
                <a:defRPr sz="6900" kern="1200">
                  <a:solidFill>
                    <a:schemeClr val="tx1"/>
                  </a:solidFill>
                  <a:latin typeface="+mn-lt"/>
                  <a:ea typeface="+mn-ea"/>
                  <a:cs typeface="+mn-cs"/>
                </a:defRPr>
              </a:lvl2pPr>
              <a:lvl3pPr marL="3506084" algn="l" defTabSz="3506084" rtl="0" eaLnBrk="1" latinLnBrk="0" hangingPunct="1">
                <a:defRPr sz="6900" kern="1200">
                  <a:solidFill>
                    <a:schemeClr val="tx1"/>
                  </a:solidFill>
                  <a:latin typeface="+mn-lt"/>
                  <a:ea typeface="+mn-ea"/>
                  <a:cs typeface="+mn-cs"/>
                </a:defRPr>
              </a:lvl3pPr>
              <a:lvl4pPr marL="5259126" algn="l" defTabSz="3506084" rtl="0" eaLnBrk="1" latinLnBrk="0" hangingPunct="1">
                <a:defRPr sz="6900" kern="1200">
                  <a:solidFill>
                    <a:schemeClr val="tx1"/>
                  </a:solidFill>
                  <a:latin typeface="+mn-lt"/>
                  <a:ea typeface="+mn-ea"/>
                  <a:cs typeface="+mn-cs"/>
                </a:defRPr>
              </a:lvl4pPr>
              <a:lvl5pPr marL="7012168" algn="l" defTabSz="3506084" rtl="0" eaLnBrk="1" latinLnBrk="0" hangingPunct="1">
                <a:defRPr sz="6900" kern="1200">
                  <a:solidFill>
                    <a:schemeClr val="tx1"/>
                  </a:solidFill>
                  <a:latin typeface="+mn-lt"/>
                  <a:ea typeface="+mn-ea"/>
                  <a:cs typeface="+mn-cs"/>
                </a:defRPr>
              </a:lvl5pPr>
              <a:lvl6pPr marL="8765210" algn="l" defTabSz="3506084" rtl="0" eaLnBrk="1" latinLnBrk="0" hangingPunct="1">
                <a:defRPr sz="6900" kern="1200">
                  <a:solidFill>
                    <a:schemeClr val="tx1"/>
                  </a:solidFill>
                  <a:latin typeface="+mn-lt"/>
                  <a:ea typeface="+mn-ea"/>
                  <a:cs typeface="+mn-cs"/>
                </a:defRPr>
              </a:lvl6pPr>
              <a:lvl7pPr marL="10518252" algn="l" defTabSz="3506084" rtl="0" eaLnBrk="1" latinLnBrk="0" hangingPunct="1">
                <a:defRPr sz="6900" kern="1200">
                  <a:solidFill>
                    <a:schemeClr val="tx1"/>
                  </a:solidFill>
                  <a:latin typeface="+mn-lt"/>
                  <a:ea typeface="+mn-ea"/>
                  <a:cs typeface="+mn-cs"/>
                </a:defRPr>
              </a:lvl7pPr>
              <a:lvl8pPr marL="12271294" algn="l" defTabSz="3506084" rtl="0" eaLnBrk="1" latinLnBrk="0" hangingPunct="1">
                <a:defRPr sz="6900" kern="1200">
                  <a:solidFill>
                    <a:schemeClr val="tx1"/>
                  </a:solidFill>
                  <a:latin typeface="+mn-lt"/>
                  <a:ea typeface="+mn-ea"/>
                  <a:cs typeface="+mn-cs"/>
                </a:defRPr>
              </a:lvl8pPr>
              <a:lvl9pPr marL="14024336" algn="l" defTabSz="3506084" rtl="0" eaLnBrk="1" latinLnBrk="0" hangingPunct="1">
                <a:defRPr sz="6900" kern="1200">
                  <a:solidFill>
                    <a:schemeClr val="tx1"/>
                  </a:solidFill>
                  <a:latin typeface="+mn-lt"/>
                  <a:ea typeface="+mn-ea"/>
                  <a:cs typeface="+mn-cs"/>
                </a:defRPr>
              </a:lvl9pPr>
            </a:lstStyle>
            <a:p>
              <a:r>
                <a:rPr lang="en-US" sz="2400" dirty="0"/>
                <a:t>3</a:t>
              </a:r>
            </a:p>
          </p:txBody>
        </p:sp>
      </p:grpSp>
    </p:spTree>
    <p:extLst>
      <p:ext uri="{BB962C8B-B14F-4D97-AF65-F5344CB8AC3E}">
        <p14:creationId xmlns:p14="http://schemas.microsoft.com/office/powerpoint/2010/main" val="1580360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80" y="2192890"/>
            <a:ext cx="1711853" cy="2740163"/>
          </a:xfrm>
          <a:prstGeom prst="rect">
            <a:avLst/>
          </a:prstGeom>
          <a:noFill/>
          <a:extLst>
            <a:ext uri="{909E8E84-426E-40DD-AFC4-6F175D3DCCD1}">
              <a14:hiddenFill xmlns:a14="http://schemas.microsoft.com/office/drawing/2010/main">
                <a:solidFill>
                  <a:srgbClr val="FFFFFF"/>
                </a:solidFill>
              </a14:hiddenFill>
            </a:ext>
          </a:extLst>
        </p:spPr>
      </p:pic>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197" y="3603032"/>
            <a:ext cx="511956" cy="1330021"/>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7708" y="2117580"/>
            <a:ext cx="1679856" cy="2756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9"/>
          <p:cNvSpPr>
            <a:spLocks noChangeArrowheads="1"/>
          </p:cNvSpPr>
          <p:nvPr/>
        </p:nvSpPr>
        <p:spPr bwMode="auto">
          <a:xfrm>
            <a:off x="0" y="34956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10"/>
          <p:cNvSpPr>
            <a:spLocks noChangeArrowheads="1"/>
          </p:cNvSpPr>
          <p:nvPr/>
        </p:nvSpPr>
        <p:spPr bwMode="auto">
          <a:xfrm>
            <a:off x="0" y="6153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11"/>
          <p:cNvSpPr>
            <a:spLocks noChangeArrowheads="1"/>
          </p:cNvSpPr>
          <p:nvPr/>
        </p:nvSpPr>
        <p:spPr bwMode="auto">
          <a:xfrm>
            <a:off x="0" y="780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2" name="Right Arrow 1"/>
          <p:cNvSpPr/>
          <p:nvPr/>
        </p:nvSpPr>
        <p:spPr>
          <a:xfrm>
            <a:off x="1981200" y="2057400"/>
            <a:ext cx="1426508" cy="2971800"/>
          </a:xfrm>
          <a:prstGeom prst="rightArrow">
            <a:avLst>
              <a:gd name="adj1" fmla="val 90466"/>
              <a:gd name="adj2" fmla="val 336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ight Arrow 20"/>
          <p:cNvSpPr/>
          <p:nvPr/>
        </p:nvSpPr>
        <p:spPr>
          <a:xfrm>
            <a:off x="5751740" y="2057400"/>
            <a:ext cx="1496009" cy="3140219"/>
          </a:xfrm>
          <a:prstGeom prst="rightArrow">
            <a:avLst>
              <a:gd name="adj1" fmla="val 84741"/>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81200" y="2819399"/>
            <a:ext cx="1295400" cy="1569660"/>
          </a:xfrm>
          <a:prstGeom prst="rect">
            <a:avLst/>
          </a:prstGeom>
          <a:noFill/>
        </p:spPr>
        <p:txBody>
          <a:bodyPr wrap="square" rtlCol="0">
            <a:spAutoFit/>
          </a:bodyPr>
          <a:lstStyle/>
          <a:p>
            <a:r>
              <a:rPr lang="en-US" sz="2400" dirty="0" smtClean="0"/>
              <a:t>Revolve around major axis</a:t>
            </a:r>
            <a:endParaRPr lang="en-US" sz="2400" dirty="0"/>
          </a:p>
        </p:txBody>
      </p:sp>
      <p:sp>
        <p:nvSpPr>
          <p:cNvPr id="22" name="TextBox 21"/>
          <p:cNvSpPr txBox="1"/>
          <p:nvPr/>
        </p:nvSpPr>
        <p:spPr>
          <a:xfrm>
            <a:off x="5735792" y="2362199"/>
            <a:ext cx="1295400" cy="2677656"/>
          </a:xfrm>
          <a:prstGeom prst="rect">
            <a:avLst/>
          </a:prstGeom>
          <a:noFill/>
        </p:spPr>
        <p:txBody>
          <a:bodyPr wrap="square" rtlCol="0">
            <a:spAutoFit/>
          </a:bodyPr>
          <a:lstStyle/>
          <a:p>
            <a:r>
              <a:rPr lang="en-US" sz="2400" dirty="0" smtClean="0"/>
              <a:t>Ellipse cross- section; scaled by profile curve</a:t>
            </a:r>
            <a:endParaRPr lang="en-US" sz="2400" dirty="0"/>
          </a:p>
        </p:txBody>
      </p:sp>
      <p:pic>
        <p:nvPicPr>
          <p:cNvPr id="2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7750" y="2176865"/>
            <a:ext cx="1743850" cy="28523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38565" y="5848290"/>
            <a:ext cx="3618141" cy="400110"/>
          </a:xfrm>
          <a:prstGeom prst="rect">
            <a:avLst/>
          </a:prstGeom>
          <a:noFill/>
        </p:spPr>
        <p:txBody>
          <a:bodyPr wrap="square" rtlCol="0">
            <a:spAutoFit/>
          </a:bodyPr>
          <a:lstStyle/>
          <a:p>
            <a:r>
              <a:rPr lang="en-US" sz="2000" dirty="0" smtClean="0"/>
              <a:t>(revolution may be elliptical!)</a:t>
            </a:r>
            <a:endParaRPr lang="en-US" sz="2000" dirty="0"/>
          </a:p>
        </p:txBody>
      </p:sp>
      <p:sp>
        <p:nvSpPr>
          <p:cNvPr id="10" name="TextBox 9"/>
          <p:cNvSpPr txBox="1"/>
          <p:nvPr/>
        </p:nvSpPr>
        <p:spPr>
          <a:xfrm>
            <a:off x="457200" y="5177134"/>
            <a:ext cx="1263487" cy="461665"/>
          </a:xfrm>
          <a:prstGeom prst="rect">
            <a:avLst/>
          </a:prstGeom>
          <a:noFill/>
        </p:spPr>
        <p:txBody>
          <a:bodyPr wrap="none" rtlCol="0">
            <a:spAutoFit/>
          </a:bodyPr>
          <a:lstStyle/>
          <a:p>
            <a:r>
              <a:rPr lang="en-US" sz="2400" dirty="0" smtClean="0"/>
              <a:t>Quadric</a:t>
            </a:r>
            <a:endParaRPr lang="en-US" sz="2400" dirty="0"/>
          </a:p>
        </p:txBody>
      </p:sp>
      <p:sp>
        <p:nvSpPr>
          <p:cNvPr id="25" name="TextBox 24"/>
          <p:cNvSpPr txBox="1"/>
          <p:nvPr/>
        </p:nvSpPr>
        <p:spPr>
          <a:xfrm>
            <a:off x="3463604" y="5105400"/>
            <a:ext cx="1641796" cy="830997"/>
          </a:xfrm>
          <a:prstGeom prst="rect">
            <a:avLst/>
          </a:prstGeom>
          <a:noFill/>
        </p:spPr>
        <p:txBody>
          <a:bodyPr wrap="none" rtlCol="0">
            <a:spAutoFit/>
          </a:bodyPr>
          <a:lstStyle/>
          <a:p>
            <a:r>
              <a:rPr lang="en-US" sz="2400" dirty="0" smtClean="0"/>
              <a:t>Surface of</a:t>
            </a:r>
          </a:p>
          <a:p>
            <a:r>
              <a:rPr lang="en-US" sz="2400" dirty="0" smtClean="0"/>
              <a:t>Revolution</a:t>
            </a:r>
            <a:endParaRPr lang="en-US" sz="2400" dirty="0"/>
          </a:p>
        </p:txBody>
      </p:sp>
      <p:sp>
        <p:nvSpPr>
          <p:cNvPr id="26" name="TextBox 25"/>
          <p:cNvSpPr txBox="1"/>
          <p:nvPr/>
        </p:nvSpPr>
        <p:spPr>
          <a:xfrm>
            <a:off x="7620000" y="5181600"/>
            <a:ext cx="1127232" cy="461665"/>
          </a:xfrm>
          <a:prstGeom prst="rect">
            <a:avLst/>
          </a:prstGeom>
          <a:noFill/>
        </p:spPr>
        <p:txBody>
          <a:bodyPr wrap="none" rtlCol="0">
            <a:spAutoFit/>
          </a:bodyPr>
          <a:lstStyle/>
          <a:p>
            <a:r>
              <a:rPr lang="en-US" sz="2400" dirty="0" smtClean="0"/>
              <a:t>Sweep</a:t>
            </a:r>
            <a:endParaRPr lang="en-US" sz="2400" dirty="0"/>
          </a:p>
        </p:txBody>
      </p:sp>
      <p:sp>
        <p:nvSpPr>
          <p:cNvPr id="27" name="Title 1"/>
          <p:cNvSpPr>
            <a:spLocks noGrp="1"/>
          </p:cNvSpPr>
          <p:nvPr>
            <p:ph type="title"/>
          </p:nvPr>
        </p:nvSpPr>
        <p:spPr>
          <a:xfrm>
            <a:off x="457200" y="274638"/>
            <a:ext cx="8229600" cy="1143000"/>
          </a:xfrm>
        </p:spPr>
        <p:txBody>
          <a:bodyPr/>
          <a:lstStyle/>
          <a:p>
            <a:r>
              <a:rPr lang="en-US" dirty="0" smtClean="0"/>
              <a:t>Model Re-Fitting</a:t>
            </a:r>
            <a:endParaRPr lang="en-US" dirty="0"/>
          </a:p>
        </p:txBody>
      </p:sp>
    </p:spTree>
    <p:extLst>
      <p:ext uri="{BB962C8B-B14F-4D97-AF65-F5344CB8AC3E}">
        <p14:creationId xmlns:p14="http://schemas.microsoft.com/office/powerpoint/2010/main" val="1203825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94944"/>
            <a:ext cx="5572125" cy="4423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6" name="Rectangle 5"/>
          <p:cNvSpPr>
            <a:spLocks noChangeArrowheads="1"/>
          </p:cNvSpPr>
          <p:nvPr/>
        </p:nvSpPr>
        <p:spPr bwMode="auto">
          <a:xfrm>
            <a:off x="0"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Lucida Bright" pitchFamily="18" charset="0"/>
                <a:ea typeface="Times New Roman" pitchFamily="18" charset="0"/>
                <a:cs typeface="Times New Roman" pitchFamily="18" charset="0"/>
              </a:rPr>
              <a:t>      </a:t>
            </a:r>
            <a:r>
              <a:rPr kumimoji="0" lang="en-US" sz="8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019091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57200" y="1905001"/>
            <a:ext cx="7848600" cy="3886200"/>
          </a:xfrm>
        </p:spPr>
        <p:txBody>
          <a:bodyPr/>
          <a:lstStyle/>
          <a:p>
            <a:pPr marL="0" indent="0">
              <a:buNone/>
            </a:pPr>
            <a:r>
              <a:rPr lang="en-US" sz="2400" dirty="0" smtClean="0"/>
              <a:t>This </a:t>
            </a:r>
            <a:r>
              <a:rPr lang="en-US" sz="2400" dirty="0"/>
              <a:t>work was supported in part by the National Science Foundation (NSF award #CMMI-1029662 (EDI</a:t>
            </a:r>
            <a:r>
              <a:rPr lang="en-US" sz="2400" dirty="0" smtClean="0"/>
              <a:t>))</a:t>
            </a:r>
          </a:p>
          <a:p>
            <a:pPr marL="0" indent="0">
              <a:buNone/>
            </a:pPr>
            <a:r>
              <a:rPr lang="en-US" sz="2400" dirty="0" smtClean="0"/>
              <a:t>and </a:t>
            </a:r>
            <a:r>
              <a:rPr lang="en-US" sz="2400" dirty="0"/>
              <a:t>by Adobe Systems.  </a:t>
            </a:r>
            <a:endParaRPr lang="en-US" sz="2400" dirty="0" smtClean="0"/>
          </a:p>
          <a:p>
            <a:pPr marL="0" indent="0">
              <a:buNone/>
            </a:pPr>
            <a:endParaRPr lang="en-US" sz="2400" dirty="0" smtClean="0"/>
          </a:p>
          <a:p>
            <a:pPr marL="0" indent="0">
              <a:buNone/>
            </a:pPr>
            <a:r>
              <a:rPr lang="en-US" sz="2400" dirty="0" smtClean="0"/>
              <a:t>Thanks to:</a:t>
            </a:r>
          </a:p>
          <a:p>
            <a:pPr marL="0" indent="0">
              <a:buNone/>
            </a:pPr>
            <a:r>
              <a:rPr lang="en-US" sz="2400" dirty="0" smtClean="0"/>
              <a:t>The Image-based </a:t>
            </a:r>
            <a:r>
              <a:rPr lang="en-US" sz="2400" dirty="0"/>
              <a:t>3D Models Archive, </a:t>
            </a:r>
            <a:r>
              <a:rPr lang="en-US" sz="2400" dirty="0" err="1"/>
              <a:t>Tlcom</a:t>
            </a:r>
            <a:r>
              <a:rPr lang="en-US" sz="2400" dirty="0"/>
              <a:t> Paris, </a:t>
            </a:r>
            <a:endParaRPr lang="en-US" sz="2400" dirty="0" smtClean="0"/>
          </a:p>
          <a:p>
            <a:pPr marL="0" indent="0">
              <a:buNone/>
            </a:pPr>
            <a:r>
              <a:rPr lang="en-US" sz="2400" dirty="0" smtClean="0"/>
              <a:t>and </a:t>
            </a:r>
            <a:r>
              <a:rPr lang="en-US" sz="2400" dirty="0"/>
              <a:t>to the Stanford Computer Graphics Laboratory </a:t>
            </a:r>
            <a:endParaRPr lang="en-US" sz="2400" dirty="0" smtClean="0"/>
          </a:p>
          <a:p>
            <a:pPr marL="0" indent="0">
              <a:buNone/>
            </a:pPr>
            <a:r>
              <a:rPr lang="en-US" sz="2400" dirty="0" smtClean="0"/>
              <a:t>for some </a:t>
            </a:r>
            <a:r>
              <a:rPr lang="en-US" sz="2400" dirty="0"/>
              <a:t>of the test </a:t>
            </a:r>
            <a:r>
              <a:rPr lang="en-US" sz="2400" dirty="0" smtClean="0"/>
              <a:t>data used.</a:t>
            </a:r>
            <a:endParaRPr lang="en-US" sz="2400" dirty="0"/>
          </a:p>
        </p:txBody>
      </p:sp>
    </p:spTree>
    <p:extLst>
      <p:ext uri="{BB962C8B-B14F-4D97-AF65-F5344CB8AC3E}">
        <p14:creationId xmlns:p14="http://schemas.microsoft.com/office/powerpoint/2010/main" val="3795833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Rotational Symmetry</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2897170" cy="29423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5916" y="2133955"/>
            <a:ext cx="2806490" cy="2848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10511"/>
            <a:ext cx="2899949" cy="269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93796" y="5070229"/>
            <a:ext cx="938077" cy="461665"/>
          </a:xfrm>
          <a:prstGeom prst="rect">
            <a:avLst/>
          </a:prstGeom>
          <a:noFill/>
        </p:spPr>
        <p:txBody>
          <a:bodyPr wrap="none" rtlCol="0">
            <a:spAutoFit/>
          </a:bodyPr>
          <a:lstStyle/>
          <a:p>
            <a:r>
              <a:rPr lang="en-US" sz="2400" dirty="0" smtClean="0"/>
              <a:t>3 fold</a:t>
            </a:r>
            <a:endParaRPr lang="en-US" sz="2400" dirty="0"/>
          </a:p>
        </p:txBody>
      </p:sp>
      <p:sp>
        <p:nvSpPr>
          <p:cNvPr id="11" name="TextBox 10"/>
          <p:cNvSpPr txBox="1"/>
          <p:nvPr/>
        </p:nvSpPr>
        <p:spPr>
          <a:xfrm>
            <a:off x="4031485" y="5070230"/>
            <a:ext cx="938077" cy="461665"/>
          </a:xfrm>
          <a:prstGeom prst="rect">
            <a:avLst/>
          </a:prstGeom>
          <a:noFill/>
        </p:spPr>
        <p:txBody>
          <a:bodyPr wrap="none" rtlCol="0">
            <a:spAutoFit/>
          </a:bodyPr>
          <a:lstStyle/>
          <a:p>
            <a:r>
              <a:rPr lang="en-US" sz="2400" dirty="0" smtClean="0"/>
              <a:t>4 fold</a:t>
            </a:r>
            <a:endParaRPr lang="en-US" sz="2400" dirty="0"/>
          </a:p>
        </p:txBody>
      </p:sp>
      <p:sp>
        <p:nvSpPr>
          <p:cNvPr id="12" name="TextBox 11"/>
          <p:cNvSpPr txBox="1"/>
          <p:nvPr/>
        </p:nvSpPr>
        <p:spPr>
          <a:xfrm>
            <a:off x="7108299" y="5070231"/>
            <a:ext cx="1109599" cy="461665"/>
          </a:xfrm>
          <a:prstGeom prst="rect">
            <a:avLst/>
          </a:prstGeom>
          <a:noFill/>
        </p:spPr>
        <p:txBody>
          <a:bodyPr wrap="none" rtlCol="0">
            <a:spAutoFit/>
          </a:bodyPr>
          <a:lstStyle/>
          <a:p>
            <a:r>
              <a:rPr lang="en-US" sz="2400" dirty="0" smtClean="0"/>
              <a:t>20 fold</a:t>
            </a:r>
            <a:endParaRPr lang="en-US" sz="2400" dirty="0"/>
          </a:p>
        </p:txBody>
      </p:sp>
      <p:sp>
        <p:nvSpPr>
          <p:cNvPr id="13" name="Arc 12"/>
          <p:cNvSpPr/>
          <p:nvPr/>
        </p:nvSpPr>
        <p:spPr>
          <a:xfrm rot="18374878">
            <a:off x="1067585" y="3128630"/>
            <a:ext cx="762000" cy="605170"/>
          </a:xfrm>
          <a:prstGeom prst="arc">
            <a:avLst>
              <a:gd name="adj1" fmla="val 15685026"/>
              <a:gd name="adj2" fmla="val 1341276"/>
            </a:avLst>
          </a:prstGeom>
          <a:ln w="69850">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V="1">
            <a:off x="1448585" y="2743200"/>
            <a:ext cx="0" cy="685800"/>
          </a:xfrm>
          <a:prstGeom prst="straightConnector1">
            <a:avLst/>
          </a:prstGeom>
          <a:ln w="41275">
            <a:tailEnd type="arrow"/>
          </a:ln>
        </p:spPr>
        <p:style>
          <a:lnRef idx="2">
            <a:schemeClr val="accent6"/>
          </a:lnRef>
          <a:fillRef idx="0">
            <a:schemeClr val="accent6"/>
          </a:fillRef>
          <a:effectRef idx="1">
            <a:schemeClr val="accent6"/>
          </a:effectRef>
          <a:fontRef idx="minor">
            <a:schemeClr val="tx1"/>
          </a:fontRef>
        </p:style>
      </p:cxnSp>
      <p:sp>
        <p:nvSpPr>
          <p:cNvPr id="15" name="Arc 14"/>
          <p:cNvSpPr/>
          <p:nvPr/>
        </p:nvSpPr>
        <p:spPr>
          <a:xfrm rot="20123119">
            <a:off x="4030675" y="3128630"/>
            <a:ext cx="762000" cy="605170"/>
          </a:xfrm>
          <a:prstGeom prst="arc">
            <a:avLst>
              <a:gd name="adj1" fmla="val 14788167"/>
              <a:gd name="adj2" fmla="val 20384762"/>
            </a:avLst>
          </a:prstGeom>
          <a:ln w="69850">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flipV="1">
            <a:off x="4469159" y="2745415"/>
            <a:ext cx="0" cy="685800"/>
          </a:xfrm>
          <a:prstGeom prst="straightConnector1">
            <a:avLst/>
          </a:prstGeom>
          <a:ln w="41275">
            <a:tailEnd type="arrow"/>
          </a:ln>
        </p:spPr>
        <p:style>
          <a:lnRef idx="2">
            <a:schemeClr val="accent6"/>
          </a:lnRef>
          <a:fillRef idx="0">
            <a:schemeClr val="accent6"/>
          </a:fillRef>
          <a:effectRef idx="1">
            <a:schemeClr val="accent6"/>
          </a:effectRef>
          <a:fontRef idx="minor">
            <a:schemeClr val="tx1"/>
          </a:fontRef>
        </p:style>
      </p:cxnSp>
      <p:sp>
        <p:nvSpPr>
          <p:cNvPr id="17" name="Arc 16"/>
          <p:cNvSpPr/>
          <p:nvPr/>
        </p:nvSpPr>
        <p:spPr>
          <a:xfrm rot="19011405">
            <a:off x="7096395" y="3195969"/>
            <a:ext cx="762000" cy="605170"/>
          </a:xfrm>
          <a:prstGeom prst="arc">
            <a:avLst>
              <a:gd name="adj1" fmla="val 18082802"/>
              <a:gd name="adj2" fmla="val 20384762"/>
            </a:avLst>
          </a:prstGeom>
          <a:ln w="69850">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flipV="1">
            <a:off x="7534879" y="2812754"/>
            <a:ext cx="0" cy="685800"/>
          </a:xfrm>
          <a:prstGeom prst="straightConnector1">
            <a:avLst/>
          </a:prstGeom>
          <a:ln w="41275">
            <a:tailEnd type="arrow"/>
          </a:ln>
        </p:spPr>
        <p:style>
          <a:lnRef idx="2">
            <a:schemeClr val="accent6"/>
          </a:lnRef>
          <a:fillRef idx="0">
            <a:schemeClr val="accent6"/>
          </a:fillRef>
          <a:effectRef idx="1">
            <a:schemeClr val="accent6"/>
          </a:effectRef>
          <a:fontRef idx="minor">
            <a:schemeClr val="tx1"/>
          </a:fontRef>
        </p:style>
      </p:cxnSp>
      <p:sp>
        <p:nvSpPr>
          <p:cNvPr id="19" name="TextBox 158"/>
          <p:cNvSpPr txBox="1"/>
          <p:nvPr/>
        </p:nvSpPr>
        <p:spPr>
          <a:xfrm>
            <a:off x="7257" y="5867400"/>
            <a:ext cx="9136743" cy="461665"/>
          </a:xfrm>
          <a:prstGeom prst="rect">
            <a:avLst/>
          </a:prstGeom>
          <a:noFill/>
        </p:spPr>
        <p:txBody>
          <a:bodyPr wrap="square" rtlCol="0">
            <a:spAutoFit/>
          </a:bodyPr>
          <a:lstStyle>
            <a:defPPr>
              <a:defRPr lang="en-US"/>
            </a:defPPr>
            <a:lvl1pPr marL="0" algn="l" defTabSz="3506084" rtl="0" eaLnBrk="1" latinLnBrk="0" hangingPunct="1">
              <a:defRPr sz="6900" kern="1200">
                <a:solidFill>
                  <a:schemeClr val="tx1"/>
                </a:solidFill>
                <a:latin typeface="+mn-lt"/>
                <a:ea typeface="+mn-ea"/>
                <a:cs typeface="+mn-cs"/>
              </a:defRPr>
            </a:lvl1pPr>
            <a:lvl2pPr marL="1753042" algn="l" defTabSz="3506084" rtl="0" eaLnBrk="1" latinLnBrk="0" hangingPunct="1">
              <a:defRPr sz="6900" kern="1200">
                <a:solidFill>
                  <a:schemeClr val="tx1"/>
                </a:solidFill>
                <a:latin typeface="+mn-lt"/>
                <a:ea typeface="+mn-ea"/>
                <a:cs typeface="+mn-cs"/>
              </a:defRPr>
            </a:lvl2pPr>
            <a:lvl3pPr marL="3506084" algn="l" defTabSz="3506084" rtl="0" eaLnBrk="1" latinLnBrk="0" hangingPunct="1">
              <a:defRPr sz="6900" kern="1200">
                <a:solidFill>
                  <a:schemeClr val="tx1"/>
                </a:solidFill>
                <a:latin typeface="+mn-lt"/>
                <a:ea typeface="+mn-ea"/>
                <a:cs typeface="+mn-cs"/>
              </a:defRPr>
            </a:lvl3pPr>
            <a:lvl4pPr marL="5259126" algn="l" defTabSz="3506084" rtl="0" eaLnBrk="1" latinLnBrk="0" hangingPunct="1">
              <a:defRPr sz="6900" kern="1200">
                <a:solidFill>
                  <a:schemeClr val="tx1"/>
                </a:solidFill>
                <a:latin typeface="+mn-lt"/>
                <a:ea typeface="+mn-ea"/>
                <a:cs typeface="+mn-cs"/>
              </a:defRPr>
            </a:lvl4pPr>
            <a:lvl5pPr marL="7012168" algn="l" defTabSz="3506084" rtl="0" eaLnBrk="1" latinLnBrk="0" hangingPunct="1">
              <a:defRPr sz="6900" kern="1200">
                <a:solidFill>
                  <a:schemeClr val="tx1"/>
                </a:solidFill>
                <a:latin typeface="+mn-lt"/>
                <a:ea typeface="+mn-ea"/>
                <a:cs typeface="+mn-cs"/>
              </a:defRPr>
            </a:lvl5pPr>
            <a:lvl6pPr marL="8765210" algn="l" defTabSz="3506084" rtl="0" eaLnBrk="1" latinLnBrk="0" hangingPunct="1">
              <a:defRPr sz="6900" kern="1200">
                <a:solidFill>
                  <a:schemeClr val="tx1"/>
                </a:solidFill>
                <a:latin typeface="+mn-lt"/>
                <a:ea typeface="+mn-ea"/>
                <a:cs typeface="+mn-cs"/>
              </a:defRPr>
            </a:lvl6pPr>
            <a:lvl7pPr marL="10518252" algn="l" defTabSz="3506084" rtl="0" eaLnBrk="1" latinLnBrk="0" hangingPunct="1">
              <a:defRPr sz="6900" kern="1200">
                <a:solidFill>
                  <a:schemeClr val="tx1"/>
                </a:solidFill>
                <a:latin typeface="+mn-lt"/>
                <a:ea typeface="+mn-ea"/>
                <a:cs typeface="+mn-cs"/>
              </a:defRPr>
            </a:lvl7pPr>
            <a:lvl8pPr marL="12271294" algn="l" defTabSz="3506084" rtl="0" eaLnBrk="1" latinLnBrk="0" hangingPunct="1">
              <a:defRPr sz="6900" kern="1200">
                <a:solidFill>
                  <a:schemeClr val="tx1"/>
                </a:solidFill>
                <a:latin typeface="+mn-lt"/>
                <a:ea typeface="+mn-ea"/>
                <a:cs typeface="+mn-cs"/>
              </a:defRPr>
            </a:lvl8pPr>
            <a:lvl9pPr marL="14024336" algn="l" defTabSz="3506084" rtl="0" eaLnBrk="1" latinLnBrk="0" hangingPunct="1">
              <a:defRPr sz="69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effectLst/>
                <a:uLnTx/>
                <a:uFillTx/>
              </a:rPr>
              <a:t>Extract one sector; collapse/expand in polar coordinates.</a:t>
            </a:r>
            <a:endParaRPr kumimoji="0" lang="en-US" sz="24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493837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Editing as Surface of Revolution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96975"/>
            <a:ext cx="5257800" cy="24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3429000" y="950827"/>
            <a:ext cx="0" cy="149033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29000" y="950827"/>
            <a:ext cx="14478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76800" y="950827"/>
            <a:ext cx="0" cy="17526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3429000" y="2703427"/>
            <a:ext cx="1447800" cy="0"/>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3429000" y="2441157"/>
            <a:ext cx="0" cy="262270"/>
          </a:xfrm>
          <a:prstGeom prst="line">
            <a:avLst/>
          </a:prstGeom>
          <a:ln>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105400" y="1054445"/>
            <a:ext cx="2133600" cy="2368452"/>
          </a:xfrm>
          <a:prstGeom prst="rect">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c 6"/>
          <p:cNvSpPr/>
          <p:nvPr/>
        </p:nvSpPr>
        <p:spPr>
          <a:xfrm>
            <a:off x="3048000" y="1907757"/>
            <a:ext cx="762000" cy="533400"/>
          </a:xfrm>
          <a:prstGeom prst="arc">
            <a:avLst>
              <a:gd name="adj1" fmla="val 3596991"/>
              <a:gd name="adj2" fmla="val 0"/>
            </a:avLst>
          </a:prstGeom>
          <a:ln w="69850">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flipV="1">
            <a:off x="3429000" y="1493087"/>
            <a:ext cx="0" cy="685800"/>
          </a:xfrm>
          <a:prstGeom prst="straightConnector1">
            <a:avLst/>
          </a:prstGeom>
          <a:ln w="41275">
            <a:tailEnd type="arrow"/>
          </a:ln>
        </p:spPr>
        <p:style>
          <a:lnRef idx="2">
            <a:schemeClr val="accent6"/>
          </a:lnRef>
          <a:fillRef idx="0">
            <a:schemeClr val="accent6"/>
          </a:fillRef>
          <a:effectRef idx="1">
            <a:schemeClr val="accent6"/>
          </a:effectRef>
          <a:fontRef idx="minor">
            <a:schemeClr val="tx1"/>
          </a:fontRef>
        </p:style>
      </p:cxn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437" y="3565283"/>
            <a:ext cx="1637526" cy="306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815" y="3837915"/>
            <a:ext cx="2950369" cy="294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100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76266"/>
            <a:ext cx="3143652" cy="293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8400"/>
            <a:ext cx="3835877" cy="403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62" y="3810000"/>
            <a:ext cx="295972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1690748">
            <a:off x="3282200" y="2625844"/>
            <a:ext cx="1312436" cy="106855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ight Arrow 7"/>
          <p:cNvSpPr/>
          <p:nvPr/>
        </p:nvSpPr>
        <p:spPr>
          <a:xfrm rot="21185602">
            <a:off x="3379351" y="4516311"/>
            <a:ext cx="1098715" cy="106855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8229600" cy="1143000"/>
          </a:xfrm>
        </p:spPr>
        <p:txBody>
          <a:bodyPr/>
          <a:lstStyle/>
          <a:p>
            <a:r>
              <a:rPr lang="en-US" dirty="0" smtClean="0"/>
              <a:t>Sweep</a:t>
            </a:r>
            <a:endParaRPr lang="en-US" dirty="0"/>
          </a:p>
        </p:txBody>
      </p:sp>
    </p:spTree>
    <p:extLst>
      <p:ext uri="{BB962C8B-B14F-4D97-AF65-F5344CB8AC3E}">
        <p14:creationId xmlns:p14="http://schemas.microsoft.com/office/powerpoint/2010/main" val="972397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 y="381000"/>
            <a:ext cx="9220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3506084" rtl="0" eaLnBrk="1" latinLnBrk="0" hangingPunct="1">
              <a:defRPr sz="6900" kern="1200">
                <a:solidFill>
                  <a:schemeClr val="tx1"/>
                </a:solidFill>
                <a:latin typeface="+mn-lt"/>
                <a:ea typeface="+mn-ea"/>
                <a:cs typeface="+mn-cs"/>
              </a:defRPr>
            </a:lvl1pPr>
            <a:lvl2pPr marL="1753042" algn="l" defTabSz="3506084" rtl="0" eaLnBrk="1" latinLnBrk="0" hangingPunct="1">
              <a:defRPr sz="6900" kern="1200">
                <a:solidFill>
                  <a:schemeClr val="tx1"/>
                </a:solidFill>
                <a:latin typeface="+mn-lt"/>
                <a:ea typeface="+mn-ea"/>
                <a:cs typeface="+mn-cs"/>
              </a:defRPr>
            </a:lvl2pPr>
            <a:lvl3pPr marL="3506084" algn="l" defTabSz="3506084" rtl="0" eaLnBrk="1" latinLnBrk="0" hangingPunct="1">
              <a:defRPr sz="6900" kern="1200">
                <a:solidFill>
                  <a:schemeClr val="tx1"/>
                </a:solidFill>
                <a:latin typeface="+mn-lt"/>
                <a:ea typeface="+mn-ea"/>
                <a:cs typeface="+mn-cs"/>
              </a:defRPr>
            </a:lvl3pPr>
            <a:lvl4pPr marL="5259126" algn="l" defTabSz="3506084" rtl="0" eaLnBrk="1" latinLnBrk="0" hangingPunct="1">
              <a:defRPr sz="6900" kern="1200">
                <a:solidFill>
                  <a:schemeClr val="tx1"/>
                </a:solidFill>
                <a:latin typeface="+mn-lt"/>
                <a:ea typeface="+mn-ea"/>
                <a:cs typeface="+mn-cs"/>
              </a:defRPr>
            </a:lvl4pPr>
            <a:lvl5pPr marL="7012168" algn="l" defTabSz="3506084" rtl="0" eaLnBrk="1" latinLnBrk="0" hangingPunct="1">
              <a:defRPr sz="6900" kern="1200">
                <a:solidFill>
                  <a:schemeClr val="tx1"/>
                </a:solidFill>
                <a:latin typeface="+mn-lt"/>
                <a:ea typeface="+mn-ea"/>
                <a:cs typeface="+mn-cs"/>
              </a:defRPr>
            </a:lvl5pPr>
            <a:lvl6pPr marL="8765210" algn="l" defTabSz="3506084" rtl="0" eaLnBrk="1" latinLnBrk="0" hangingPunct="1">
              <a:defRPr sz="6900" kern="1200">
                <a:solidFill>
                  <a:schemeClr val="tx1"/>
                </a:solidFill>
                <a:latin typeface="+mn-lt"/>
                <a:ea typeface="+mn-ea"/>
                <a:cs typeface="+mn-cs"/>
              </a:defRPr>
            </a:lvl6pPr>
            <a:lvl7pPr marL="10518252" algn="l" defTabSz="3506084" rtl="0" eaLnBrk="1" latinLnBrk="0" hangingPunct="1">
              <a:defRPr sz="6900" kern="1200">
                <a:solidFill>
                  <a:schemeClr val="tx1"/>
                </a:solidFill>
                <a:latin typeface="+mn-lt"/>
                <a:ea typeface="+mn-ea"/>
                <a:cs typeface="+mn-cs"/>
              </a:defRPr>
            </a:lvl7pPr>
            <a:lvl8pPr marL="12271294" algn="l" defTabSz="3506084" rtl="0" eaLnBrk="1" latinLnBrk="0" hangingPunct="1">
              <a:defRPr sz="6900" kern="1200">
                <a:solidFill>
                  <a:schemeClr val="tx1"/>
                </a:solidFill>
                <a:latin typeface="+mn-lt"/>
                <a:ea typeface="+mn-ea"/>
                <a:cs typeface="+mn-cs"/>
              </a:defRPr>
            </a:lvl8pPr>
            <a:lvl9pPr marL="14024336" algn="l" defTabSz="3506084" rtl="0" eaLnBrk="1" latinLnBrk="0" hangingPunct="1">
              <a:defRPr sz="69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0000"/>
                </a:solidFill>
                <a:effectLst/>
                <a:uLnTx/>
                <a:uFillTx/>
                <a:latin typeface="Calibri" pitchFamily="34" charset="0"/>
                <a:cs typeface="Calibri" pitchFamily="34" charset="0"/>
              </a:rPr>
              <a:t>Our goals: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Calibri" pitchFamily="34" charset="0"/>
                <a:cs typeface="Calibri" pitchFamily="34" charset="0"/>
              </a:rPr>
              <a:t/>
            </a:r>
            <a:br>
              <a:rPr kumimoji="0" lang="en-US" sz="44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1. User-guided reverse engineering for broad applications</a:t>
            </a:r>
          </a:p>
          <a:p>
            <a:pPr lvl="0" algn="ctr" defTabSz="914400">
              <a:defRPr/>
            </a:pPr>
            <a:r>
              <a:rPr lang="en-US" sz="2000" kern="0" dirty="0" smtClean="0">
                <a:solidFill>
                  <a:srgbClr val="000000"/>
                </a:solidFill>
                <a:latin typeface="Calibri" pitchFamily="34" charset="0"/>
                <a:cs typeface="Calibri" pitchFamily="34" charset="0"/>
              </a:rPr>
              <a:t>- Including mechanical parts, household appliances,</a:t>
            </a:r>
            <a:br>
              <a:rPr lang="en-US" sz="2000" kern="0" dirty="0" smtClean="0">
                <a:solidFill>
                  <a:srgbClr val="000000"/>
                </a:solidFill>
                <a:latin typeface="Calibri" pitchFamily="34" charset="0"/>
                <a:cs typeface="Calibri" pitchFamily="34" charset="0"/>
              </a:rPr>
            </a:br>
            <a:r>
              <a:rPr lang="en-US" sz="2000" kern="0" dirty="0" smtClean="0">
                <a:solidFill>
                  <a:srgbClr val="000000"/>
                </a:solidFill>
                <a:latin typeface="Calibri" pitchFamily="34" charset="0"/>
                <a:cs typeface="Calibri" pitchFamily="34" charset="0"/>
              </a:rPr>
              <a:t>and freeform artistic shapes.</a:t>
            </a:r>
            <a:r>
              <a:rPr lang="en-US" sz="2400" kern="0" dirty="0" smtClean="0">
                <a:solidFill>
                  <a:srgbClr val="000000"/>
                </a:solidFill>
                <a:latin typeface="Calibri" pitchFamily="34" charset="0"/>
                <a:cs typeface="Calibri" pitchFamily="34" charset="0"/>
              </a:rPr>
              <a:t/>
            </a:r>
            <a:br>
              <a:rPr lang="en-US" sz="2400" kern="0" dirty="0" smtClean="0">
                <a:solidFill>
                  <a:srgbClr val="000000"/>
                </a:solidFill>
                <a:latin typeface="Calibri" pitchFamily="34" charset="0"/>
                <a:cs typeface="Calibri" pitchFamily="34" charset="0"/>
              </a:rPr>
            </a:br>
            <a:endPar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kern="0" dirty="0" smtClean="0">
                <a:solidFill>
                  <a:srgbClr val="000000"/>
                </a:solidFill>
                <a:latin typeface="Calibri" pitchFamily="34" charset="0"/>
                <a:cs typeface="Calibri" pitchFamily="34" charset="0"/>
              </a:rPr>
              <a:t>2. User imposes high-level structure on representation</a:t>
            </a: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
            </a:r>
            <a:b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 Not error focused; user can impose </a:t>
            </a:r>
            <a:r>
              <a:rPr kumimoji="0" lang="en-US" sz="2000" b="0" i="0" u="none" strike="noStrike" kern="0" cap="none" spc="0" normalizeH="0" baseline="0" noProof="0" dirty="0" smtClean="0">
                <a:ln>
                  <a:noFill/>
                </a:ln>
                <a:solidFill>
                  <a:schemeClr val="tx1"/>
                </a:solidFill>
                <a:effectLst/>
                <a:uLnTx/>
                <a:uFillTx/>
                <a:latin typeface="Calibri" pitchFamily="34" charset="0"/>
                <a:cs typeface="Calibri" pitchFamily="34" charset="0"/>
              </a:rPr>
              <a:t>conceptual</a:t>
            </a: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 model</a:t>
            </a:r>
            <a:b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with desired degrees of freedom and parameters.</a:t>
            </a: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
            </a:r>
            <a:b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
            </a:r>
            <a:b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3. Fast data fitting + shape editing in same tool</a:t>
            </a:r>
            <a:b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 </a:t>
            </a: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 Enable immediate, interactive re-design.</a:t>
            </a:r>
            <a:b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
            </a:r>
            <a:b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4. Freely allow interactive model re-interpretation</a:t>
            </a:r>
            <a:br>
              <a:rPr kumimoji="0" 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t>- As re-design goals change, best structure changes</a:t>
            </a:r>
            <a:br>
              <a:rPr kumimoji="0" lang="en-US" sz="2000" b="0" i="0" u="none" strike="noStrike" kern="0" cap="none" spc="0" normalizeH="0" baseline="0" noProof="0" dirty="0" smtClean="0">
                <a:ln>
                  <a:noFill/>
                </a:ln>
                <a:solidFill>
                  <a:srgbClr val="000000"/>
                </a:solidFill>
                <a:effectLst/>
                <a:uLnTx/>
                <a:uFillTx/>
                <a:latin typeface="Calibri" pitchFamily="34" charset="0"/>
                <a:cs typeface="Calibri" pitchFamily="34" charset="0"/>
              </a:rPr>
            </a:br>
            <a:endParaRPr kumimoji="0" lang="en-US" sz="20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val="3760396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Reverse Engineering</a:t>
            </a:r>
            <a:endParaRPr lang="en-US" dirty="0"/>
          </a:p>
        </p:txBody>
      </p:sp>
      <p:sp>
        <p:nvSpPr>
          <p:cNvPr id="5" name="TextBox 4"/>
          <p:cNvSpPr txBox="1"/>
          <p:nvPr/>
        </p:nvSpPr>
        <p:spPr>
          <a:xfrm>
            <a:off x="609600" y="1447800"/>
            <a:ext cx="8178842" cy="1077218"/>
          </a:xfrm>
          <a:prstGeom prst="rect">
            <a:avLst/>
          </a:prstGeom>
          <a:noFill/>
        </p:spPr>
        <p:txBody>
          <a:bodyPr wrap="none" rtlCol="0">
            <a:spAutoFit/>
          </a:bodyPr>
          <a:lstStyle/>
          <a:p>
            <a:r>
              <a:rPr lang="en-US" dirty="0" smtClean="0">
                <a:solidFill>
                  <a:srgbClr val="FF0000"/>
                </a:solidFill>
              </a:rPr>
              <a:t>Obtaining a robust and versatile CAD model</a:t>
            </a:r>
          </a:p>
          <a:p>
            <a:r>
              <a:rPr lang="en-US" dirty="0" smtClean="0">
                <a:solidFill>
                  <a:srgbClr val="FF0000"/>
                </a:solidFill>
              </a:rPr>
              <a:t>from a physical artifact or from images.</a:t>
            </a:r>
            <a:endParaRPr lang="en-US" dirty="0">
              <a:solidFill>
                <a:srgbClr val="FF0000"/>
              </a:solidFill>
            </a:endParaRPr>
          </a:p>
        </p:txBody>
      </p:sp>
      <p:sp>
        <p:nvSpPr>
          <p:cNvPr id="3" name="TextBox 2"/>
          <p:cNvSpPr txBox="1"/>
          <p:nvPr/>
        </p:nvSpPr>
        <p:spPr>
          <a:xfrm>
            <a:off x="609600" y="6096000"/>
            <a:ext cx="8018720" cy="461665"/>
          </a:xfrm>
          <a:prstGeom prst="rect">
            <a:avLst/>
          </a:prstGeom>
          <a:noFill/>
        </p:spPr>
        <p:txBody>
          <a:bodyPr wrap="square" rtlCol="0">
            <a:spAutoFit/>
          </a:bodyPr>
          <a:lstStyle/>
          <a:p>
            <a:r>
              <a:rPr lang="en-US" sz="2400" dirty="0" smtClean="0"/>
              <a:t>Typically focus on a single best / versatile reconstruction</a:t>
            </a: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04750"/>
            <a:ext cx="3810000" cy="222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623" y="2904750"/>
            <a:ext cx="3967765" cy="214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051743"/>
            <a:ext cx="3733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721" y="0"/>
            <a:ext cx="2690160" cy="584775"/>
          </a:xfrm>
          <a:prstGeom prst="rect">
            <a:avLst/>
          </a:prstGeom>
        </p:spPr>
        <p:txBody>
          <a:bodyPr wrap="none">
            <a:spAutoFit/>
          </a:bodyPr>
          <a:lstStyle/>
          <a:p>
            <a:r>
              <a:rPr lang="en-US" dirty="0"/>
              <a:t>Related work:</a:t>
            </a:r>
          </a:p>
        </p:txBody>
      </p:sp>
    </p:spTree>
    <p:extLst>
      <p:ext uri="{BB962C8B-B14F-4D97-AF65-F5344CB8AC3E}">
        <p14:creationId xmlns:p14="http://schemas.microsoft.com/office/powerpoint/2010/main" val="175922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905000" y="5867400"/>
            <a:ext cx="561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a:t>“Creating Generative Models from Range Images”</a:t>
            </a:r>
          </a:p>
          <a:p>
            <a:r>
              <a:rPr lang="en-US" sz="1800" dirty="0"/>
              <a:t>Ravi </a:t>
            </a:r>
            <a:r>
              <a:rPr lang="en-US" sz="1800" dirty="0" err="1"/>
              <a:t>Ramamoorthi</a:t>
            </a:r>
            <a:r>
              <a:rPr lang="en-US" sz="1800" dirty="0"/>
              <a:t> and James </a:t>
            </a:r>
            <a:r>
              <a:rPr lang="en-US" sz="1800" dirty="0" err="1"/>
              <a:t>Arvo</a:t>
            </a:r>
            <a:endParaRPr lang="en-US" sz="1800" dirty="0"/>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676400"/>
            <a:ext cx="8477250" cy="410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7"/>
          <p:cNvSpPr txBox="1">
            <a:spLocks noChangeArrowheads="1"/>
          </p:cNvSpPr>
          <p:nvPr/>
        </p:nvSpPr>
        <p:spPr bwMode="auto">
          <a:xfrm>
            <a:off x="457200" y="228600"/>
            <a:ext cx="8305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charset="0"/>
                <a:ea typeface="ＭＳ Ｐゴシック" charset="-128"/>
              </a:defRPr>
            </a:lvl1pPr>
            <a:lvl2pPr marL="37931725" indent="-37474525" eaLnBrk="0" hangingPunct="0">
              <a:defRPr sz="3200">
                <a:solidFill>
                  <a:schemeClr val="tx1"/>
                </a:solidFill>
                <a:latin typeface="Arial" charset="0"/>
                <a:ea typeface="ＭＳ Ｐゴシック" charset="-128"/>
              </a:defRPr>
            </a:lvl2pPr>
            <a:lvl3pPr eaLnBrk="0" hangingPunct="0">
              <a:defRPr sz="3200">
                <a:solidFill>
                  <a:schemeClr val="tx1"/>
                </a:solidFill>
                <a:latin typeface="Arial" charset="0"/>
                <a:ea typeface="ＭＳ Ｐゴシック" charset="-128"/>
              </a:defRPr>
            </a:lvl3pPr>
            <a:lvl4pPr eaLnBrk="0" hangingPunct="0">
              <a:defRPr sz="3200">
                <a:solidFill>
                  <a:schemeClr val="tx1"/>
                </a:solidFill>
                <a:latin typeface="Arial" charset="0"/>
                <a:ea typeface="ＭＳ Ｐゴシック" charset="-128"/>
              </a:defRPr>
            </a:lvl4pPr>
            <a:lvl5pPr eaLnBrk="0" hangingPunct="0">
              <a:defRPr sz="3200">
                <a:solidFill>
                  <a:schemeClr val="tx1"/>
                </a:solidFill>
                <a:latin typeface="Arial" charset="0"/>
                <a:ea typeface="ＭＳ Ｐゴシック" charset="-128"/>
              </a:defRPr>
            </a:lvl5pPr>
            <a:lvl6pPr marL="457200" eaLnBrk="0" fontAlgn="base" hangingPunct="0">
              <a:spcBef>
                <a:spcPct val="0"/>
              </a:spcBef>
              <a:spcAft>
                <a:spcPct val="0"/>
              </a:spcAft>
              <a:defRPr sz="3200">
                <a:solidFill>
                  <a:schemeClr val="tx1"/>
                </a:solidFill>
                <a:latin typeface="Arial" charset="0"/>
                <a:ea typeface="ＭＳ Ｐゴシック" charset="-128"/>
              </a:defRPr>
            </a:lvl6pPr>
            <a:lvl7pPr marL="914400" eaLnBrk="0" fontAlgn="base" hangingPunct="0">
              <a:spcBef>
                <a:spcPct val="0"/>
              </a:spcBef>
              <a:spcAft>
                <a:spcPct val="0"/>
              </a:spcAft>
              <a:defRPr sz="3200">
                <a:solidFill>
                  <a:schemeClr val="tx1"/>
                </a:solidFill>
                <a:latin typeface="Arial" charset="0"/>
                <a:ea typeface="ＭＳ Ｐゴシック" charset="-128"/>
              </a:defRPr>
            </a:lvl7pPr>
            <a:lvl8pPr marL="1371600" eaLnBrk="0" fontAlgn="base" hangingPunct="0">
              <a:spcBef>
                <a:spcPct val="0"/>
              </a:spcBef>
              <a:spcAft>
                <a:spcPct val="0"/>
              </a:spcAft>
              <a:defRPr sz="3200">
                <a:solidFill>
                  <a:schemeClr val="tx1"/>
                </a:solidFill>
                <a:latin typeface="Arial" charset="0"/>
                <a:ea typeface="ＭＳ Ｐゴシック" charset="-128"/>
              </a:defRPr>
            </a:lvl8pPr>
            <a:lvl9pPr marL="1828800" eaLnBrk="0" fontAlgn="base" hangingPunct="0">
              <a:spcBef>
                <a:spcPct val="0"/>
              </a:spcBef>
              <a:spcAft>
                <a:spcPct val="0"/>
              </a:spcAft>
              <a:defRPr sz="3200">
                <a:solidFill>
                  <a:schemeClr val="tx1"/>
                </a:solidFill>
                <a:latin typeface="Arial" charset="0"/>
                <a:ea typeface="ＭＳ Ｐゴシック" charset="-128"/>
              </a:defRPr>
            </a:lvl9pPr>
          </a:lstStyle>
          <a:p>
            <a:pPr eaLnBrk="1" hangingPunct="1">
              <a:spcBef>
                <a:spcPct val="50000"/>
              </a:spcBef>
            </a:pPr>
            <a:r>
              <a:rPr lang="en-US" sz="3600" dirty="0"/>
              <a:t>Related Work:</a:t>
            </a:r>
          </a:p>
          <a:p>
            <a:pPr eaLnBrk="1" hangingPunct="1">
              <a:spcBef>
                <a:spcPct val="50000"/>
              </a:spcBef>
            </a:pPr>
            <a:r>
              <a:rPr lang="en-US" sz="2800" dirty="0"/>
              <a:t>Optimize to find high level parameters for re-design</a:t>
            </a:r>
          </a:p>
        </p:txBody>
      </p:sp>
    </p:spTree>
    <p:extLst>
      <p:ext uri="{BB962C8B-B14F-4D97-AF65-F5344CB8AC3E}">
        <p14:creationId xmlns:p14="http://schemas.microsoft.com/office/powerpoint/2010/main" val="939038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8453</TotalTime>
  <Words>2994</Words>
  <Application>Microsoft Office PowerPoint</Application>
  <PresentationFormat>On-screen Show (4:3)</PresentationFormat>
  <Paragraphs>289</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Default Design</vt:lpstr>
      <vt:lpstr>Picture</vt:lpstr>
      <vt:lpstr>Interactive Inverse 3D Modeling</vt:lpstr>
      <vt:lpstr>Inspiration</vt:lpstr>
      <vt:lpstr>Interactive Inverse 3D Modeling</vt:lpstr>
      <vt:lpstr>Editing Rotational Symmetry</vt:lpstr>
      <vt:lpstr>Editing as Surface of Revolution</vt:lpstr>
      <vt:lpstr>Sweep</vt:lpstr>
      <vt:lpstr>PowerPoint Presentation</vt:lpstr>
      <vt:lpstr>Reverse Engineering</vt:lpstr>
      <vt:lpstr>PowerPoint Presentation</vt:lpstr>
      <vt:lpstr>Pipeline</vt:lpstr>
      <vt:lpstr>Input Sources</vt:lpstr>
      <vt:lpstr>User-Guided Fitting Modules</vt:lpstr>
      <vt:lpstr>PowerPoint Presentation</vt:lpstr>
      <vt:lpstr>Algorithm:</vt:lpstr>
      <vt:lpstr>Interactive Surface Editing</vt:lpstr>
      <vt:lpstr>PowerPoint Presentation</vt:lpstr>
      <vt:lpstr>Progressive Sweeps</vt:lpstr>
      <vt:lpstr>Progressive Fitting</vt:lpstr>
      <vt:lpstr>PowerPoint Presentation</vt:lpstr>
      <vt:lpstr>Progressive Sweep Edits</vt:lpstr>
      <vt:lpstr>Progressive Sweep Edits</vt:lpstr>
      <vt:lpstr>PowerPoint Presentation</vt:lpstr>
      <vt:lpstr>Quadric Fitting</vt:lpstr>
      <vt:lpstr>PowerPoint Presentation</vt:lpstr>
      <vt:lpstr>PowerPoint Presentation</vt:lpstr>
      <vt:lpstr>Freeform Surfaces</vt:lpstr>
      <vt:lpstr>Laplacian surface editing</vt:lpstr>
      <vt:lpstr>PowerPoint Presentation</vt:lpstr>
      <vt:lpstr>Pipeline</vt:lpstr>
      <vt:lpstr>Cleanup</vt:lpstr>
      <vt:lpstr>Hierarchical Fitting</vt:lpstr>
      <vt:lpstr>Model Re-Fitting</vt:lpstr>
      <vt:lpstr>Future Work</vt:lpstr>
      <vt:lpstr>Acknowledgements</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Inverse 3D Modeling</dc:title>
  <dc:creator>Jimmy</dc:creator>
  <cp:lastModifiedBy>Jimmy</cp:lastModifiedBy>
  <cp:revision>223</cp:revision>
  <dcterms:created xsi:type="dcterms:W3CDTF">2012-06-13T21:10:00Z</dcterms:created>
  <dcterms:modified xsi:type="dcterms:W3CDTF">2012-06-22T07:04:03Z</dcterms:modified>
</cp:coreProperties>
</file>